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70" r:id="rId5"/>
    <p:sldId id="398" r:id="rId6"/>
    <p:sldId id="380" r:id="rId7"/>
    <p:sldId id="381" r:id="rId8"/>
    <p:sldId id="713" r:id="rId9"/>
    <p:sldId id="714" r:id="rId10"/>
    <p:sldId id="373" r:id="rId11"/>
    <p:sldId id="391" r:id="rId12"/>
    <p:sldId id="392" r:id="rId13"/>
    <p:sldId id="393" r:id="rId14"/>
    <p:sldId id="394" r:id="rId15"/>
    <p:sldId id="395" r:id="rId16"/>
    <p:sldId id="400" r:id="rId17"/>
    <p:sldId id="397" r:id="rId18"/>
    <p:sldId id="379" r:id="rId19"/>
  </p:sldIdLst>
  <p:sldSz cx="96012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D2706-16C0-F848-A8E6-856DDCD62AAB}" name="Max Manning Lowe" initials="MML" userId="S::max.manning-lowe@fcdo.gov.uk::917c8e08-968c-4a3e-bf61-29819d7a9ff3" providerId="AD"/>
  <p188:author id="{ADB25A16-6B3E-6B73-266D-7D7C483CE707}" name="Harriet Hoffler (Sensitive)" initials="H(" userId="S::harriet.hoffler@fco.gov.uk::93719397-0fa4-48b5-b9ae-71974e4d808b" providerId="AD"/>
  <p188:author id="{D0401636-09E3-0705-2F37-364E93D2483E}" name="David Osborne" initials="DO" userId="S::David.Osborne1@fcdo.gov.uk::4018797e-8991-4cba-8c4e-20e992cdec94" providerId="AD"/>
  <p188:author id="{DDBB24A0-AC33-9038-8397-CC0E915C3CAB}" name="Mirza Jahani" initials="MJ" userId="S::mirza.jahani@fcdo.gov.uk::977f22bf-237d-4ff7-ba46-efe9c8434624" providerId="AD"/>
  <p188:author id="{5838A8CE-86E3-8535-1639-911EFE077C34}" name="Saffienne Vincent-Neal" initials="SV" userId="S::saffienne.vincentneal@fco.gov.uk::29e1cd96-5e36-4257-bede-86f81ba0e5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216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99" autoAdjust="0"/>
  </p:normalViewPr>
  <p:slideViewPr>
    <p:cSldViewPr snapToGrid="0">
      <p:cViewPr>
        <p:scale>
          <a:sx n="59" d="100"/>
          <a:sy n="59" d="100"/>
        </p:scale>
        <p:origin x="14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US"/>
              <a:t>1/16/2024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US"/>
              <a:t>‹#›</a:t>
            </a:fld>
            <a:endParaRPr lang="en-US"/>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27E5-BED3-44D0-9ADF-FA873E1D6DAF}" type="datetimeFigureOut">
              <a:rPr lang="en-US"/>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DA73-AE27-4433-BD53-3E1DB61918F0}" type="slidenum">
              <a:rPr lang="en-US"/>
              <a:t>‹#›</a:t>
            </a:fld>
            <a:endParaRPr lang="en-US"/>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r>
              <a:rPr lang="en-US"/>
              <a:t>going further, faster to mobilise international finance and increase </a:t>
            </a:r>
          </a:p>
          <a:p>
            <a:r>
              <a:rPr lang="en-US"/>
              <a:t>private sector investment in development</a:t>
            </a:r>
            <a:endParaRPr lang="en-GB"/>
          </a:p>
          <a:p>
            <a:r>
              <a:rPr lang="en-US"/>
              <a:t>o strengthening and reforming the international system to improve </a:t>
            </a:r>
            <a:endParaRPr lang="en-GB"/>
          </a:p>
          <a:p>
            <a:r>
              <a:rPr lang="en-US"/>
              <a:t>action on trade, tax, debt, tackling dirty money and delivering on global </a:t>
            </a:r>
            <a:endParaRPr lang="en-GB"/>
          </a:p>
          <a:p>
            <a:r>
              <a:rPr lang="en-US"/>
              <a:t>challenges like health, climate, nature and energy transition</a:t>
            </a:r>
            <a:endParaRPr lang="en-GB"/>
          </a:p>
          <a:p>
            <a:r>
              <a:rPr lang="en-US"/>
              <a:t>o harnessing innovation and new technologies, science and research </a:t>
            </a:r>
            <a:endParaRPr lang="en-GB"/>
          </a:p>
          <a:p>
            <a:r>
              <a:rPr lang="en-US"/>
              <a:t>for the greatest and most cost-effective development impact</a:t>
            </a:r>
            <a:endParaRPr lang="en-GB"/>
          </a:p>
          <a:p>
            <a:r>
              <a:rPr lang="en-US"/>
              <a:t>o ensuring opportunities for all, putting women and girls centre stage </a:t>
            </a:r>
            <a:endParaRPr lang="en-GB"/>
          </a:p>
          <a:p>
            <a:r>
              <a:rPr lang="en-US"/>
              <a:t>and investing in education and health systems that societies want</a:t>
            </a:r>
            <a:endParaRPr lang="en-GB"/>
          </a:p>
          <a:p>
            <a:r>
              <a:rPr lang="en-US"/>
              <a:t>o championing action address state fragility, and to anticipate and </a:t>
            </a:r>
            <a:endParaRPr lang="en-GB"/>
          </a:p>
          <a:p>
            <a:r>
              <a:rPr lang="en-US"/>
              <a:t>prevent conflict, humanitarian crises, climate disasters </a:t>
            </a:r>
            <a:endParaRPr lang="en-GB"/>
          </a:p>
          <a:p>
            <a:r>
              <a:rPr lang="en-US"/>
              <a:t>o building resilience and enabling adaptation for those affected by </a:t>
            </a:r>
            <a:endParaRPr lang="en-GB"/>
          </a:p>
          <a:p>
            <a:r>
              <a:rPr lang="en-US"/>
              <a:t>conflict, disasters and climate change, strengthening food security, </a:t>
            </a:r>
            <a:endParaRPr lang="en-GB"/>
          </a:p>
          <a:p>
            <a:r>
              <a:rPr lang="en-US"/>
              <a:t>social protection, and disaster risk financing</a:t>
            </a:r>
            <a:endParaRPr lang="en-GB"/>
          </a:p>
          <a:p>
            <a:r>
              <a:rPr lang="en-US"/>
              <a:t>o standing up for our values, for open inclusive societies,</a:t>
            </a:r>
            <a:endParaRPr lang="en-GB"/>
          </a:p>
        </p:txBody>
      </p:sp>
      <p:sp>
        <p:nvSpPr>
          <p:cNvPr id="4" name="Slide Number Placeholder 3"/>
          <p:cNvSpPr>
            <a:spLocks noGrp="1"/>
          </p:cNvSpPr>
          <p:nvPr>
            <p:ph type="sldNum" sz="quarter" idx="5"/>
          </p:nvPr>
        </p:nvSpPr>
        <p:spPr/>
        <p:txBody>
          <a:bodyPr/>
          <a:lstStyle/>
          <a:p>
            <a:fld id="{7324DA73-AE27-4433-BD53-3E1DB61918F0}" type="slidenum">
              <a:rPr lang="en-US"/>
              <a:t>7</a:t>
            </a:fld>
            <a:endParaRPr lang="en-US"/>
          </a:p>
        </p:txBody>
      </p:sp>
    </p:spTree>
    <p:extLst>
      <p:ext uri="{BB962C8B-B14F-4D97-AF65-F5344CB8AC3E}">
        <p14:creationId xmlns:p14="http://schemas.microsoft.com/office/powerpoint/2010/main" val="408917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pPr algn="just"/>
            <a:r>
              <a:rPr lang="en-GB" sz="1200" dirty="0">
                <a:cs typeface="Arial"/>
              </a:rPr>
              <a:t>The international system is uniquely placed to promote universal principles and priorities.</a:t>
            </a:r>
          </a:p>
          <a:p>
            <a:pPr algn="just"/>
            <a:r>
              <a:rPr lang="en-GB" sz="1200" dirty="0">
                <a:cs typeface="Arial"/>
              </a:rPr>
              <a:t>A vision of a multilateral system fit for the challenges of day and tomorrow: inclusive, effective and responsive.</a:t>
            </a:r>
          </a:p>
          <a:p>
            <a:pPr algn="just"/>
            <a:r>
              <a:rPr lang="en-GB" sz="1200" dirty="0">
                <a:cs typeface="Arial"/>
              </a:rPr>
              <a:t>The countries and people excluded from power in the international system need a voice in how it changes.</a:t>
            </a:r>
          </a:p>
          <a:p>
            <a:pPr algn="just"/>
            <a:r>
              <a:rPr lang="en-GB" sz="1200" dirty="0">
                <a:cs typeface="Arial"/>
              </a:rPr>
              <a:t>Free, far and inclusive trade, within a system of transparent rules.</a:t>
            </a:r>
          </a:p>
          <a:p>
            <a:pPr algn="just"/>
            <a:r>
              <a:rPr lang="en-GB" sz="1200" dirty="0">
                <a:cs typeface="Arial"/>
              </a:rPr>
              <a:t>Leading by example in promoting debt sustainability.</a:t>
            </a:r>
          </a:p>
          <a:p>
            <a:pPr algn="just"/>
            <a:r>
              <a:rPr lang="en-GB" sz="1200" dirty="0">
                <a:cs typeface="Arial"/>
              </a:rPr>
              <a:t>Realising the potential benefits for low-and middle-income countries from the global tax rules.</a:t>
            </a:r>
          </a:p>
          <a:p>
            <a:pPr algn="just"/>
            <a:r>
              <a:rPr lang="en-GB" sz="1200" dirty="0">
                <a:cs typeface="Arial"/>
              </a:rPr>
              <a:t>A long-term approach to tackling illicit finance.</a:t>
            </a:r>
          </a:p>
          <a:p>
            <a:pPr algn="just"/>
            <a:r>
              <a:rPr lang="en-GB" sz="1200" dirty="0">
                <a:cs typeface="Arial"/>
              </a:rPr>
              <a:t>Reducing the costs of remittances.</a:t>
            </a:r>
          </a:p>
        </p:txBody>
      </p:sp>
      <p:sp>
        <p:nvSpPr>
          <p:cNvPr id="4" name="Slide Number Placeholder 3"/>
          <p:cNvSpPr>
            <a:spLocks noGrp="1"/>
          </p:cNvSpPr>
          <p:nvPr>
            <p:ph type="sldNum" sz="quarter" idx="5"/>
          </p:nvPr>
        </p:nvSpPr>
        <p:spPr/>
        <p:txBody>
          <a:bodyPr/>
          <a:lstStyle/>
          <a:p>
            <a:fld id="{7324DA73-AE27-4433-BD53-3E1DB61918F0}" type="slidenum">
              <a:rPr lang="en-US" smtClean="0"/>
              <a:t>9</a:t>
            </a:fld>
            <a:endParaRPr lang="en-US"/>
          </a:p>
        </p:txBody>
      </p:sp>
    </p:spTree>
    <p:extLst>
      <p:ext uri="{BB962C8B-B14F-4D97-AF65-F5344CB8AC3E}">
        <p14:creationId xmlns:p14="http://schemas.microsoft.com/office/powerpoint/2010/main" val="93730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pPr algn="just"/>
            <a:r>
              <a:rPr lang="en-GB" sz="1200" dirty="0">
                <a:cs typeface="Arial"/>
              </a:rPr>
              <a:t>Research, innovation and new technologies are a key part of reducing poverty and enabling the green energy transition.</a:t>
            </a:r>
          </a:p>
          <a:p>
            <a:pPr algn="just"/>
            <a:r>
              <a:rPr lang="en-GB" sz="1200" dirty="0">
                <a:cs typeface="Arial"/>
              </a:rPr>
              <a:t>Across climate, social protection, health, water, food, disasters and humanitarian response, conflict, and so much more, science and technology has a key role to play.</a:t>
            </a:r>
          </a:p>
          <a:p>
            <a:pPr algn="just"/>
            <a:r>
              <a:rPr lang="en-GB" sz="1200" dirty="0">
                <a:cs typeface="Arial"/>
              </a:rPr>
              <a:t>We need a collective global mobilisation of scientific expertise, research and innovation, driving breakthroughs, leap-frogging phases of industrial development, and creating sustainable economic growth.</a:t>
            </a:r>
          </a:p>
          <a:p>
            <a:pPr algn="just"/>
            <a:r>
              <a:rPr lang="en-GB" sz="1200" dirty="0">
                <a:cs typeface="Arial"/>
              </a:rPr>
              <a:t>Our science and research partnerships must be equitable and predictable.</a:t>
            </a:r>
          </a:p>
          <a:p>
            <a:pPr algn="just"/>
            <a:r>
              <a:rPr lang="en-GB" sz="1200" dirty="0">
                <a:cs typeface="Arial"/>
              </a:rPr>
              <a:t>We want to see inclusive, responsible and sustainable digital transformation.</a:t>
            </a:r>
          </a:p>
          <a:p>
            <a:pPr algn="just"/>
            <a:r>
              <a:rPr lang="en-GB" sz="1200" dirty="0">
                <a:cs typeface="Arial"/>
              </a:rPr>
              <a:t>We need to reach the 2.6 billion people who remain offline, and solve the problem of last-mile connectivity.</a:t>
            </a:r>
          </a:p>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US" smtClean="0"/>
              <a:t>10</a:t>
            </a:fld>
            <a:endParaRPr lang="en-US"/>
          </a:p>
        </p:txBody>
      </p:sp>
    </p:spTree>
    <p:extLst>
      <p:ext uri="{BB962C8B-B14F-4D97-AF65-F5344CB8AC3E}">
        <p14:creationId xmlns:p14="http://schemas.microsoft.com/office/powerpoint/2010/main" val="62650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r>
              <a:rPr lang="en-GB" dirty="0"/>
              <a:t>Tackling inequality could secure huge benefits. </a:t>
            </a:r>
            <a:r>
              <a:rPr lang="en-US" dirty="0"/>
              <a:t>Unlocking the full potential and power of women and girls accelerates progress on all the UK’s global priorities.</a:t>
            </a:r>
          </a:p>
          <a:p>
            <a:r>
              <a:rPr lang="en-GB" dirty="0"/>
              <a:t>Our vision is to achieve gender equality and the autonomy of all women and girls.</a:t>
            </a:r>
          </a:p>
          <a:p>
            <a:r>
              <a:rPr lang="en-GB" dirty="0"/>
              <a:t>Educating girls is a long-standing top development priority for the UK, our vision is to see transformed education systems providing quality teaching and learning outcomes.</a:t>
            </a:r>
          </a:p>
          <a:p>
            <a:r>
              <a:rPr lang="en-GB" dirty="0"/>
              <a:t>We want everyone, everywhere to have affordable access to the essential health services they need.</a:t>
            </a:r>
          </a:p>
          <a:p>
            <a:r>
              <a:rPr lang="en-GB" dirty="0"/>
              <a:t>All countries able to establish and sustain water, sanitation and hygiene services that are reliable, resilient and inclusive.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US" smtClean="0"/>
              <a:t>11</a:t>
            </a:fld>
            <a:endParaRPr lang="en-US"/>
          </a:p>
        </p:txBody>
      </p:sp>
    </p:spTree>
    <p:extLst>
      <p:ext uri="{BB962C8B-B14F-4D97-AF65-F5344CB8AC3E}">
        <p14:creationId xmlns:p14="http://schemas.microsoft.com/office/powerpoint/2010/main" val="218908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pPr algn="just"/>
            <a:r>
              <a:rPr lang="en-GB" sz="1200" dirty="0">
                <a:cs typeface="Arial"/>
              </a:rPr>
              <a:t>Urgent action is needed to reduce emissions in line with 1.5C pathway.</a:t>
            </a:r>
          </a:p>
          <a:p>
            <a:pPr algn="just"/>
            <a:r>
              <a:rPr lang="en-GB" sz="1200" dirty="0">
                <a:cs typeface="Arial"/>
              </a:rPr>
              <a:t>More ambitious climate policies, and just, sustainable, and clean transitions in energy, forests, food, the ocean and land use.</a:t>
            </a:r>
          </a:p>
          <a:p>
            <a:pPr algn="just"/>
            <a:r>
              <a:rPr lang="en-GB" sz="1200" dirty="0">
                <a:cs typeface="Arial"/>
              </a:rPr>
              <a:t>Supporting the early warning systems to support countries’ resilience.</a:t>
            </a:r>
          </a:p>
          <a:p>
            <a:pPr algn="just"/>
            <a:r>
              <a:rPr lang="en-GB" sz="1200" dirty="0">
                <a:cs typeface="Arial"/>
              </a:rPr>
              <a:t>Sustainable and inclusive growth that reduces poverty while preserving nature and natural assets.</a:t>
            </a:r>
          </a:p>
          <a:p>
            <a:pPr algn="just"/>
            <a:r>
              <a:rPr lang="en-GB" sz="1200" dirty="0">
                <a:cs typeface="Arial"/>
              </a:rPr>
              <a:t>Development requires a foundation of peace and security; our vision is for international efforts that combine development, diplomatic and security to reduce conflict.</a:t>
            </a:r>
          </a:p>
          <a:p>
            <a:pPr algn="just"/>
            <a:r>
              <a:rPr lang="en-GB" sz="1200" dirty="0">
                <a:cs typeface="Arial"/>
              </a:rPr>
              <a:t>Our vision is that humanitarian crises are diminished and prevented, humanitarian need and famine risks have reduced, and humanitarian aid is a last resort.</a:t>
            </a:r>
          </a:p>
          <a:p>
            <a:pPr algn="just"/>
            <a:r>
              <a:rPr lang="en-GB" sz="1200" dirty="0">
                <a:cs typeface="Arial"/>
              </a:rPr>
              <a:t>We want a food secure future, where chronic and acute insecurity and malnutrition are significantly reduced, ideally eliminated.</a:t>
            </a:r>
          </a:p>
          <a:p>
            <a:pPr algn="just"/>
            <a:endParaRPr lang="en-GB" sz="1200" dirty="0">
              <a:cs typeface="Arial"/>
            </a:endParaRPr>
          </a:p>
          <a:p>
            <a:pPr algn="just"/>
            <a:endParaRPr lang="en-GB" sz="1200" dirty="0">
              <a:cs typeface="Arial"/>
            </a:endParaRPr>
          </a:p>
          <a:p>
            <a:pPr algn="just"/>
            <a:endParaRPr lang="en-GB" sz="1200" dirty="0">
              <a:cs typeface="Arial"/>
            </a:endParaRPr>
          </a:p>
          <a:p>
            <a:pPr algn="just"/>
            <a:endParaRPr lang="en-GB" sz="1200" dirty="0">
              <a:cs typeface="Arial"/>
            </a:endParaRPr>
          </a:p>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US" smtClean="0"/>
              <a:t>12</a:t>
            </a:fld>
            <a:endParaRPr lang="en-US"/>
          </a:p>
        </p:txBody>
      </p:sp>
    </p:spTree>
    <p:extLst>
      <p:ext uri="{BB962C8B-B14F-4D97-AF65-F5344CB8AC3E}">
        <p14:creationId xmlns:p14="http://schemas.microsoft.com/office/powerpoint/2010/main" val="101501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r>
              <a:rPr lang="en-GB" dirty="0"/>
              <a:t>Helping countries adapt to the impacts of climate change; health, food, water.</a:t>
            </a:r>
          </a:p>
          <a:p>
            <a:r>
              <a:rPr lang="en-GB" dirty="0"/>
              <a:t>A world where hundreds of millions more people are supported by inclusive national social protection systems.</a:t>
            </a:r>
          </a:p>
          <a:p>
            <a:r>
              <a:rPr lang="en-GB" dirty="0"/>
              <a:t>There are an estimated 281 million migrations worldwide. Our vision is for safe, orderly, and legal migration. We want to step up global action on forced displacement.</a:t>
            </a:r>
          </a:p>
          <a:p>
            <a:r>
              <a:rPr lang="en-GB" dirty="0"/>
              <a:t>A major shift is needed to help countries prepare for and respond to disasters. It is quicker and more efficient to act in advance.</a:t>
            </a:r>
          </a:p>
          <a:p>
            <a:r>
              <a:rPr lang="en-US" dirty="0"/>
              <a:t>Pre-arranged finance, such as insurance, ensures fast disbursements and </a:t>
            </a:r>
            <a:r>
              <a:rPr lang="en-US" dirty="0" err="1"/>
              <a:t>minimises</a:t>
            </a:r>
            <a:r>
              <a:rPr lang="en-US" dirty="0"/>
              <a:t> economic scarring</a:t>
            </a:r>
            <a:endParaRPr lang="en-GB" dirty="0"/>
          </a:p>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US" smtClean="0"/>
              <a:t>13</a:t>
            </a:fld>
            <a:endParaRPr lang="en-US"/>
          </a:p>
        </p:txBody>
      </p:sp>
    </p:spTree>
    <p:extLst>
      <p:ext uri="{BB962C8B-B14F-4D97-AF65-F5344CB8AC3E}">
        <p14:creationId xmlns:p14="http://schemas.microsoft.com/office/powerpoint/2010/main" val="27258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pPr algn="just"/>
            <a:r>
              <a:rPr lang="en-US" sz="1200" dirty="0">
                <a:cs typeface="Arial"/>
              </a:rPr>
              <a:t>The UK defends and promotes human rights, the rule of law and accountable institutions.</a:t>
            </a:r>
          </a:p>
          <a:p>
            <a:pPr algn="just"/>
            <a:r>
              <a:rPr lang="en-US" sz="1200" dirty="0">
                <a:cs typeface="Arial"/>
              </a:rPr>
              <a:t>Leaving no-one behind remains a guiding value of UK international development.</a:t>
            </a:r>
          </a:p>
          <a:p>
            <a:pPr algn="just"/>
            <a:r>
              <a:rPr lang="en-US" sz="1200" dirty="0">
                <a:cs typeface="Arial"/>
              </a:rPr>
              <a:t>We’re committed to unlocking the full potential and power of women and girls, to accelerate progress on all global development priorities.</a:t>
            </a:r>
          </a:p>
          <a:p>
            <a:pPr algn="just"/>
            <a:r>
              <a:rPr lang="en-US" sz="1200" dirty="0">
                <a:cs typeface="Arial"/>
              </a:rPr>
              <a:t>Open societies and accountable institutions have enabled progress, but challenges to open societies and human rights are increasing.</a:t>
            </a:r>
          </a:p>
          <a:p>
            <a:pPr algn="just"/>
            <a:r>
              <a:rPr lang="en-US" sz="1200" dirty="0">
                <a:cs typeface="Arial"/>
              </a:rPr>
              <a:t>A vision for an increasing number of open societies, with more people living in countries with accountable, effective and inclusive institutions.</a:t>
            </a:r>
          </a:p>
          <a:p>
            <a:pPr algn="just"/>
            <a:r>
              <a:rPr lang="en-US" sz="1200" dirty="0">
                <a:cs typeface="Arial"/>
              </a:rPr>
              <a:t>The role of independent media must be promoted and protected, and we must defend civic space, including working with local </a:t>
            </a:r>
            <a:r>
              <a:rPr lang="en-US" sz="1200" dirty="0" err="1">
                <a:cs typeface="Arial"/>
              </a:rPr>
              <a:t>organisations</a:t>
            </a:r>
            <a:r>
              <a:rPr lang="en-US" sz="1200" dirty="0">
                <a:cs typeface="Arial"/>
              </a:rPr>
              <a:t>.</a:t>
            </a:r>
          </a:p>
          <a:p>
            <a:pPr algn="just"/>
            <a:r>
              <a:rPr lang="en-US" sz="1200" dirty="0">
                <a:cs typeface="Arial"/>
              </a:rPr>
              <a:t>Committed to concerted action to tackle sexual exploitation and abuse and harassment</a:t>
            </a:r>
          </a:p>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US" smtClean="0"/>
              <a:t>14</a:t>
            </a:fld>
            <a:endParaRPr lang="en-US"/>
          </a:p>
        </p:txBody>
      </p:sp>
    </p:spTree>
    <p:extLst>
      <p:ext uri="{BB962C8B-B14F-4D97-AF65-F5344CB8AC3E}">
        <p14:creationId xmlns:p14="http://schemas.microsoft.com/office/powerpoint/2010/main" val="336016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1143000"/>
            <a:ext cx="432117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24DA73-AE27-4433-BD53-3E1DB61918F0}" type="slidenum">
              <a:rPr lang="en-US" smtClean="0"/>
              <a:t>15</a:t>
            </a:fld>
            <a:endParaRPr lang="en-US"/>
          </a:p>
        </p:txBody>
      </p:sp>
    </p:spTree>
    <p:extLst>
      <p:ext uri="{BB962C8B-B14F-4D97-AF65-F5344CB8AC3E}">
        <p14:creationId xmlns:p14="http://schemas.microsoft.com/office/powerpoint/2010/main" val="2357834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86A6605-28FD-4C5B-BCA5-7DF45A92009B}"/>
              </a:ext>
            </a:extLst>
          </p:cNvPr>
          <p:cNvGraphicFramePr>
            <a:graphicFrameLocks noChangeAspect="1"/>
          </p:cNvGraphicFramePr>
          <p:nvPr userDrawn="1">
            <p:custDataLst>
              <p:tags r:id="rId1"/>
            </p:custDataLst>
            <p:extLst>
              <p:ext uri="{D42A27DB-BD31-4B8C-83A1-F6EECF244321}">
                <p14:modId xmlns:p14="http://schemas.microsoft.com/office/powerpoint/2010/main" val="802567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0" name="Object 9" hidden="1">
                        <a:extLst>
                          <a:ext uri="{FF2B5EF4-FFF2-40B4-BE49-F238E27FC236}">
                            <a16:creationId xmlns:a16="http://schemas.microsoft.com/office/drawing/2014/main" id="{486A6605-28FD-4C5B-BCA5-7DF45A9200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134242F-5A2F-42EB-9C86-96D5847903C3}"/>
              </a:ext>
            </a:extLst>
          </p:cNvPr>
          <p:cNvSpPr/>
          <p:nvPr userDrawn="1"/>
        </p:nvSpPr>
        <p:spPr>
          <a:xfrm>
            <a:off x="0" y="1671782"/>
            <a:ext cx="9601200" cy="5186218"/>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body" sz="quarter" idx="10" hasCustomPrompt="1"/>
          </p:nvPr>
        </p:nvSpPr>
        <p:spPr>
          <a:xfrm>
            <a:off x="457200" y="3212536"/>
            <a:ext cx="8686800" cy="609398"/>
          </a:xfrm>
        </p:spPr>
        <p:txBody>
          <a:bodyPr wrap="square" lIns="0" tIns="0" rIns="0" bIns="0" anchor="b">
            <a:spAutoFit/>
          </a:bodyPr>
          <a:lstStyle>
            <a:lvl1pPr marL="0" indent="0" fontAlgn="base">
              <a:lnSpc>
                <a:spcPct val="88000"/>
              </a:lnSpc>
              <a:spcBef>
                <a:spcPts val="0"/>
              </a:spcBef>
              <a:spcAft>
                <a:spcPts val="0"/>
              </a:spcAft>
              <a:buFont typeface="Arial" panose="020B0604020202020204" pitchFamily="34" charset="0"/>
              <a:buChar char="​"/>
              <a:defRPr sz="4500">
                <a:solidFill>
                  <a:schemeClr val="bg1"/>
                </a:solidFill>
                <a:latin typeface="+mj-lt"/>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88000"/>
              </a:lnSpc>
              <a:spcBef>
                <a:spcPts val="0"/>
              </a:spcBef>
              <a:spcAft>
                <a:spcPts val="0"/>
              </a:spcAft>
              <a:buFont typeface="Arial" panose="020B0604020202020204" pitchFamily="34" charset="0"/>
              <a:buChar char="​"/>
              <a:defRPr sz="2800">
                <a:solidFill>
                  <a:schemeClr val="tx1"/>
                </a:solidFill>
              </a:defRPr>
            </a:lvl9pPr>
          </a:lstStyle>
          <a:p>
            <a:pPr lvl="0"/>
            <a:r>
              <a:rPr lang="en-US"/>
              <a:t>Title: </a:t>
            </a:r>
            <a:r>
              <a:rPr lang="en-GB" spc="0">
                <a:latin typeface="Arial" panose="020B0604020202020204" pitchFamily="34" charset="0"/>
                <a:cs typeface="Arial" panose="020B0604020202020204" pitchFamily="34" charset="0"/>
              </a:rPr>
              <a:t>Arial 45pt Regular</a:t>
            </a:r>
            <a:endParaRPr lang="en-US"/>
          </a:p>
        </p:txBody>
      </p:sp>
      <p:sp>
        <p:nvSpPr>
          <p:cNvPr id="3" name="Subtitle"/>
          <p:cNvSpPr>
            <a:spLocks noGrp="1"/>
          </p:cNvSpPr>
          <p:nvPr>
            <p:ph type="body" sz="quarter" idx="11" hasCustomPrompt="1"/>
          </p:nvPr>
        </p:nvSpPr>
        <p:spPr>
          <a:xfrm>
            <a:off x="457200" y="3954557"/>
            <a:ext cx="8686800" cy="270843"/>
          </a:xfrm>
        </p:spPr>
        <p:txBody>
          <a:bodyPr wrap="square" lIns="0" tIns="0" rIns="0" bIns="0">
            <a:spAutoFit/>
          </a:bodyPr>
          <a:lstStyle>
            <a:lvl1pPr marL="0" indent="0">
              <a:lnSpc>
                <a:spcPct val="88000"/>
              </a:lnSpc>
              <a:spcBef>
                <a:spcPts val="0"/>
              </a:spcBef>
              <a:spcAft>
                <a:spcPts val="0"/>
              </a:spcAft>
              <a:buFont typeface="Arial" panose="020B0604020202020204" pitchFamily="34" charset="0"/>
              <a:buChar char="​"/>
              <a:defRPr sz="2000">
                <a:solidFill>
                  <a:schemeClr val="bg1"/>
                </a:solidFill>
                <a:latin typeface="+mj-lt"/>
              </a:defRPr>
            </a:lvl1pPr>
            <a:lvl2pPr marL="0" indent="0">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88000"/>
              </a:lnSpc>
              <a:spcBef>
                <a:spcPts val="0"/>
              </a:spcBef>
              <a:spcAft>
                <a:spcPts val="0"/>
              </a:spcAft>
              <a:buFont typeface="Arial" panose="020B0604020202020204" pitchFamily="34" charset="0"/>
              <a:buChar char="​"/>
              <a:defRPr sz="2800">
                <a:solidFill>
                  <a:schemeClr val="tx1"/>
                </a:solidFill>
              </a:defRPr>
            </a:lvl9pPr>
          </a:lstStyle>
          <a:p>
            <a:pPr lvl="0"/>
            <a:r>
              <a:rPr lang="en-US"/>
              <a:t>Subtitle: Arial 20pt Regular</a:t>
            </a:r>
          </a:p>
        </p:txBody>
      </p:sp>
      <p:sp>
        <p:nvSpPr>
          <p:cNvPr id="4" name="Presenter"/>
          <p:cNvSpPr>
            <a:spLocks noGrp="1"/>
          </p:cNvSpPr>
          <p:nvPr>
            <p:ph type="body" sz="quarter" idx="13" hasCustomPrompt="1"/>
          </p:nvPr>
        </p:nvSpPr>
        <p:spPr>
          <a:xfrm>
            <a:off x="457200" y="5397314"/>
            <a:ext cx="8686800" cy="276999"/>
          </a:xfrm>
        </p:spPr>
        <p:txBody>
          <a:bodyPr wrap="square" lIns="0" tIns="0" rIns="0" bIns="0">
            <a:spAutoFit/>
          </a:bodyPr>
          <a:lstStyle>
            <a:lvl1pPr marL="0" indent="0">
              <a:spcBef>
                <a:spcPts val="0"/>
              </a:spcBef>
              <a:spcAft>
                <a:spcPts val="0"/>
              </a:spcAft>
              <a:buFont typeface="Arial" panose="020B0604020202020204" pitchFamily="34" charset="0"/>
              <a:buChar char="​"/>
              <a:defRPr sz="1800">
                <a:solidFill>
                  <a:schemeClr val="bg1"/>
                </a:solidFill>
                <a:latin typeface="+mj-lt"/>
              </a:defRPr>
            </a:lvl1pPr>
            <a:lvl2pPr marL="0" indent="0" fontAlgn="base">
              <a:spcBef>
                <a:spcPts val="0"/>
              </a:spcBef>
              <a:spcAft>
                <a:spcPts val="0"/>
              </a:spcAft>
              <a:buFont typeface="Arial" panose="020B0604020202020204" pitchFamily="34" charset="0"/>
              <a:buChar char="​"/>
              <a:defRPr sz="1800">
                <a:solidFill>
                  <a:schemeClr val="tx1"/>
                </a:solidFill>
              </a:defRPr>
            </a:lvl2pPr>
            <a:lvl3pPr marL="0" indent="0">
              <a:spcBef>
                <a:spcPts val="0"/>
              </a:spcBef>
              <a:spcAft>
                <a:spcPts val="0"/>
              </a:spcAft>
              <a:buFont typeface="Arial" panose="020B0604020202020204" pitchFamily="34" charset="0"/>
              <a:buChar char="​"/>
              <a:defRPr sz="1800">
                <a:solidFill>
                  <a:schemeClr val="tx1"/>
                </a:solidFill>
              </a:defRPr>
            </a:lvl3pPr>
            <a:lvl4pPr marL="0" indent="0">
              <a:spcBef>
                <a:spcPts val="0"/>
              </a:spcBef>
              <a:spcAft>
                <a:spcPts val="0"/>
              </a:spcAft>
              <a:buFont typeface="Arial" panose="020B0604020202020204" pitchFamily="34" charset="0"/>
              <a:buChar char="​"/>
              <a:defRPr sz="1800">
                <a:solidFill>
                  <a:schemeClr val="tx1"/>
                </a:solidFill>
              </a:defRPr>
            </a:lvl4pPr>
            <a:lvl5pPr marL="0" indent="0">
              <a:spcBef>
                <a:spcPts val="0"/>
              </a:spcBef>
              <a:spcAft>
                <a:spcPts val="0"/>
              </a:spcAft>
              <a:buFont typeface="Arial" panose="020B0604020202020204" pitchFamily="34" charset="0"/>
              <a:buChar char="​"/>
              <a:defRPr sz="1800">
                <a:solidFill>
                  <a:schemeClr val="tx1"/>
                </a:solidFill>
              </a:defRPr>
            </a:lvl5pPr>
            <a:lvl6pPr marL="0" indent="0">
              <a:spcBef>
                <a:spcPts val="0"/>
              </a:spcBef>
              <a:spcAft>
                <a:spcPts val="0"/>
              </a:spcAft>
              <a:buFont typeface="Arial" panose="020B0604020202020204" pitchFamily="34" charset="0"/>
              <a:buChar char="​"/>
              <a:defRPr sz="1800">
                <a:solidFill>
                  <a:schemeClr val="tx1"/>
                </a:solidFill>
              </a:defRPr>
            </a:lvl6pPr>
            <a:lvl7pPr marL="0" indent="0">
              <a:spcBef>
                <a:spcPts val="0"/>
              </a:spcBef>
              <a:spcAft>
                <a:spcPts val="0"/>
              </a:spcAft>
              <a:buFont typeface="Arial" panose="020B0604020202020204" pitchFamily="34" charset="0"/>
              <a:buChar char="​"/>
              <a:defRPr sz="1800">
                <a:solidFill>
                  <a:schemeClr val="tx1"/>
                </a:solidFill>
              </a:defRPr>
            </a:lvl7pPr>
            <a:lvl8pPr marL="0" indent="0">
              <a:spcBef>
                <a:spcPts val="0"/>
              </a:spcBef>
              <a:spcAft>
                <a:spcPts val="0"/>
              </a:spcAft>
              <a:buFont typeface="Arial" panose="020B0604020202020204" pitchFamily="34" charset="0"/>
              <a:buChar char="​"/>
              <a:defRPr sz="1800">
                <a:solidFill>
                  <a:schemeClr val="tx1"/>
                </a:solidFill>
              </a:defRPr>
            </a:lvl8pPr>
            <a:lvl9pPr marL="0" indent="0">
              <a:spcBef>
                <a:spcPts val="0"/>
              </a:spcBef>
              <a:spcAft>
                <a:spcPts val="0"/>
              </a:spcAft>
              <a:buFont typeface="Arial" panose="020B0604020202020204" pitchFamily="34" charset="0"/>
              <a:buChar char="​"/>
              <a:defRPr sz="1800">
                <a:solidFill>
                  <a:schemeClr val="tx1"/>
                </a:solidFill>
              </a:defRPr>
            </a:lvl9pPr>
          </a:lstStyle>
          <a:p>
            <a:pPr lvl="0"/>
            <a:r>
              <a:rPr lang="en-US"/>
              <a:t>Date or presenter: Arial 18pt Regular</a:t>
            </a:r>
          </a:p>
        </p:txBody>
      </p:sp>
      <p:pic>
        <p:nvPicPr>
          <p:cNvPr id="9" name="Picture 8">
            <a:extLst>
              <a:ext uri="{FF2B5EF4-FFF2-40B4-BE49-F238E27FC236}">
                <a16:creationId xmlns:a16="http://schemas.microsoft.com/office/drawing/2014/main" id="{630FFFB4-9BDD-4E16-8E33-6735B760E87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200" y="384175"/>
            <a:ext cx="2937147" cy="10081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E301621-9060-4E08-B52A-706D01F43136}"/>
              </a:ext>
            </a:extLst>
          </p:cNvPr>
          <p:cNvGraphicFramePr>
            <a:graphicFrameLocks noChangeAspect="1"/>
          </p:cNvGraphicFramePr>
          <p:nvPr userDrawn="1">
            <p:custDataLst>
              <p:tags r:id="rId1"/>
            </p:custDataLst>
            <p:extLst>
              <p:ext uri="{D42A27DB-BD31-4B8C-83A1-F6EECF244321}">
                <p14:modId xmlns:p14="http://schemas.microsoft.com/office/powerpoint/2010/main" val="4122665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CE301621-9060-4E08-B52A-706D01F43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Top"/>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a:t>
            </a:r>
            <a:r>
              <a:rPr err="1"/>
              <a:t>pt</a:t>
            </a:r>
            <a:endParaRPr/>
          </a:p>
          <a:p>
            <a:pPr lvl="1"/>
            <a:r>
              <a:t>Subheading 14 </a:t>
            </a:r>
            <a:r>
              <a:rPr err="1"/>
              <a:t>pt</a:t>
            </a:r>
            <a:endParaRPr/>
          </a:p>
        </p:txBody>
      </p:sp>
      <p:sp>
        <p:nvSpPr>
          <p:cNvPr id="4" name="Content Top"/>
          <p:cNvSpPr>
            <a:spLocks noGrp="1"/>
          </p:cNvSpPr>
          <p:nvPr>
            <p:ph idx="11"/>
          </p:nvPr>
        </p:nvSpPr>
        <p:spPr>
          <a:xfrm>
            <a:off x="457200" y="1883664"/>
            <a:ext cx="8686800" cy="181113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3914537"/>
            <a:ext cx="8686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399168"/>
            <a:ext cx="8686800" cy="1811131"/>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guide id="3" orient="horz" pos="2464" userDrawn="1">
          <p15:clr>
            <a:srgbClr val="FBAE40"/>
          </p15:clr>
        </p15:guide>
        <p15:guide id="4" orient="horz" pos="27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3755237-E662-4F8F-9C69-D3C5CD10D8BC}"/>
              </a:ext>
            </a:extLst>
          </p:cNvPr>
          <p:cNvGraphicFramePr>
            <a:graphicFrameLocks noChangeAspect="1"/>
          </p:cNvGraphicFramePr>
          <p:nvPr userDrawn="1">
            <p:custDataLst>
              <p:tags r:id="rId1"/>
            </p:custDataLst>
            <p:extLst>
              <p:ext uri="{D42A27DB-BD31-4B8C-83A1-F6EECF244321}">
                <p14:modId xmlns:p14="http://schemas.microsoft.com/office/powerpoint/2010/main" val="451584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73755237-E662-4F8F-9C69-D3C5CD10D8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2587752"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506724" y="1399032"/>
            <a:ext cx="5637276"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506724" y="1883664"/>
            <a:ext cx="5637276"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FAFBC3-AD70-4DE8-9E74-A2B1BDE33735}"/>
              </a:ext>
            </a:extLst>
          </p:cNvPr>
          <p:cNvGraphicFramePr>
            <a:graphicFrameLocks noChangeAspect="1"/>
          </p:cNvGraphicFramePr>
          <p:nvPr userDrawn="1">
            <p:custDataLst>
              <p:tags r:id="rId1"/>
            </p:custDataLst>
            <p:extLst>
              <p:ext uri="{D42A27DB-BD31-4B8C-83A1-F6EECF244321}">
                <p14:modId xmlns:p14="http://schemas.microsoft.com/office/powerpoint/2010/main" val="473571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C5FAFBC3-AD70-4DE8-9E74-A2B1BDE337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5637276"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5637276"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556248" y="1399032"/>
            <a:ext cx="2587752"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556248" y="1883664"/>
            <a:ext cx="2587752"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045594-2637-405F-9F48-0387C75DFB0B}"/>
              </a:ext>
            </a:extLst>
          </p:cNvPr>
          <p:cNvGraphicFramePr>
            <a:graphicFrameLocks noChangeAspect="1"/>
          </p:cNvGraphicFramePr>
          <p:nvPr userDrawn="1">
            <p:custDataLst>
              <p:tags r:id="rId1"/>
            </p:custDataLst>
            <p:extLst>
              <p:ext uri="{D42A27DB-BD31-4B8C-83A1-F6EECF244321}">
                <p14:modId xmlns:p14="http://schemas.microsoft.com/office/powerpoint/2010/main" val="1082700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EF045594-2637-405F-9F48-0387C75DFB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4" name="Content Left"/>
          <p:cNvSpPr>
            <a:spLocks noGrp="1"/>
          </p:cNvSpPr>
          <p:nvPr>
            <p:ph sz="half" idx="11"/>
          </p:nvPr>
        </p:nvSpPr>
        <p:spPr>
          <a:xfrm>
            <a:off x="457200" y="1399032"/>
            <a:ext cx="2587752" cy="48112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506724" y="1399032"/>
            <a:ext cx="2587752" cy="48112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556248" y="1399032"/>
            <a:ext cx="2587752" cy="48112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F9720B-55F9-472B-B650-19184A7E888F}"/>
              </a:ext>
            </a:extLst>
          </p:cNvPr>
          <p:cNvGraphicFramePr>
            <a:graphicFrameLocks noChangeAspect="1"/>
          </p:cNvGraphicFramePr>
          <p:nvPr userDrawn="1">
            <p:custDataLst>
              <p:tags r:id="rId1"/>
            </p:custDataLst>
            <p:extLst>
              <p:ext uri="{D42A27DB-BD31-4B8C-83A1-F6EECF244321}">
                <p14:modId xmlns:p14="http://schemas.microsoft.com/office/powerpoint/2010/main" val="22558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66F9720B-55F9-472B-B650-19184A7E88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0A5306D-43CE-4B6D-AC59-222B080CFDB4}"/>
              </a:ext>
            </a:extLst>
          </p:cNvPr>
          <p:cNvGraphicFramePr>
            <a:graphicFrameLocks noChangeAspect="1"/>
          </p:cNvGraphicFramePr>
          <p:nvPr userDrawn="1">
            <p:custDataLst>
              <p:tags r:id="rId1"/>
            </p:custDataLst>
            <p:extLst>
              <p:ext uri="{D42A27DB-BD31-4B8C-83A1-F6EECF244321}">
                <p14:modId xmlns:p14="http://schemas.microsoft.com/office/powerpoint/2010/main" val="4068108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0" name="Object 9" hidden="1">
                        <a:extLst>
                          <a:ext uri="{FF2B5EF4-FFF2-40B4-BE49-F238E27FC236}">
                            <a16:creationId xmlns:a16="http://schemas.microsoft.com/office/drawing/2014/main" id="{20A5306D-43CE-4B6D-AC59-222B080CFD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sz="half" idx="11"/>
          </p:nvPr>
        </p:nvSpPr>
        <p:spPr>
          <a:xfrm>
            <a:off x="457200" y="1883664"/>
            <a:ext cx="2587752" cy="43266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p:cNvSpPr>
            <a:spLocks noGrp="1"/>
          </p:cNvSpPr>
          <p:nvPr>
            <p:ph sz="quarter" idx="12"/>
          </p:nvPr>
        </p:nvSpPr>
        <p:spPr>
          <a:xfrm>
            <a:off x="3506724" y="1883664"/>
            <a:ext cx="2587752" cy="43266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p:cNvSpPr>
            <a:spLocks noGrp="1"/>
          </p:cNvSpPr>
          <p:nvPr>
            <p:ph sz="quarter" idx="14"/>
          </p:nvPr>
        </p:nvSpPr>
        <p:spPr>
          <a:xfrm>
            <a:off x="6556248" y="1883664"/>
            <a:ext cx="2587752" cy="43266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extboxe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4D8C2D1-0085-4444-A687-31070A629978}"/>
              </a:ext>
            </a:extLst>
          </p:cNvPr>
          <p:cNvGraphicFramePr>
            <a:graphicFrameLocks noChangeAspect="1"/>
          </p:cNvGraphicFramePr>
          <p:nvPr userDrawn="1">
            <p:custDataLst>
              <p:tags r:id="rId1"/>
            </p:custDataLst>
            <p:extLst>
              <p:ext uri="{D42A27DB-BD31-4B8C-83A1-F6EECF244321}">
                <p14:modId xmlns:p14="http://schemas.microsoft.com/office/powerpoint/2010/main" val="1122971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2" name="Object 11" hidden="1">
                        <a:extLst>
                          <a:ext uri="{FF2B5EF4-FFF2-40B4-BE49-F238E27FC236}">
                            <a16:creationId xmlns:a16="http://schemas.microsoft.com/office/drawing/2014/main" id="{B4D8C2D1-0085-4444-A687-31070A6299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Top"/>
          <p:cNvSpPr>
            <a:spLocks noGrp="1"/>
          </p:cNvSpPr>
          <p:nvPr>
            <p:ph type="body" idx="10" hasCustomPrompt="1"/>
          </p:nvPr>
        </p:nvSpPr>
        <p:spPr>
          <a:xfrm>
            <a:off x="457200" y="1399032"/>
            <a:ext cx="4114800"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4"/>
            <a:ext cx="4114800"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5029200" y="1399032"/>
            <a:ext cx="4114800"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5029200" y="1883664"/>
            <a:ext cx="4114800"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3914537"/>
            <a:ext cx="4114800"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457200" y="4399168"/>
            <a:ext cx="4114800"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5029200" y="3928872"/>
            <a:ext cx="4114800"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5029200" y="4399168"/>
            <a:ext cx="4114800"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guide id="5" orient="horz" pos="2464" userDrawn="1">
          <p15:clr>
            <a:srgbClr val="FBAE40"/>
          </p15:clr>
        </p15:guide>
        <p15:guide id="6" orient="horz" pos="27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textboxes with heading">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69B7CDA-5C33-4521-B9BB-6E7DA7CBDBEF}"/>
              </a:ext>
            </a:extLst>
          </p:cNvPr>
          <p:cNvGraphicFramePr>
            <a:graphicFrameLocks noChangeAspect="1"/>
          </p:cNvGraphicFramePr>
          <p:nvPr userDrawn="1">
            <p:custDataLst>
              <p:tags r:id="rId1"/>
            </p:custDataLst>
            <p:extLst>
              <p:ext uri="{D42A27DB-BD31-4B8C-83A1-F6EECF244321}">
                <p14:modId xmlns:p14="http://schemas.microsoft.com/office/powerpoint/2010/main" val="1730050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16" name="Object 15" hidden="1">
                        <a:extLst>
                          <a:ext uri="{FF2B5EF4-FFF2-40B4-BE49-F238E27FC236}">
                            <a16:creationId xmlns:a16="http://schemas.microsoft.com/office/drawing/2014/main" id="{169B7CDA-5C33-4521-B9BB-6E7DA7CBDB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Top"/>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3"/>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506724" y="1883663"/>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556248" y="1883663"/>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3914537"/>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a:t>
            </a:r>
            <a:r>
              <a:rPr err="1"/>
              <a:t>pt</a:t>
            </a:r>
            <a:endParaRPr/>
          </a:p>
          <a:p>
            <a:pPr lvl="1"/>
            <a:r>
              <a:t>Subheading 12 </a:t>
            </a:r>
            <a:r>
              <a:rPr err="1"/>
              <a:t>pt</a:t>
            </a:r>
            <a:endParaRPr/>
          </a:p>
        </p:txBody>
      </p:sp>
      <p:sp>
        <p:nvSpPr>
          <p:cNvPr id="10" name="Content Left Bottom"/>
          <p:cNvSpPr>
            <a:spLocks noGrp="1"/>
          </p:cNvSpPr>
          <p:nvPr>
            <p:ph sz="quarter" idx="16"/>
          </p:nvPr>
        </p:nvSpPr>
        <p:spPr>
          <a:xfrm>
            <a:off x="457200" y="4399168"/>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506724" y="3914537"/>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506724" y="4399168"/>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556248" y="3914537"/>
            <a:ext cx="2587752" cy="365760"/>
          </a:xfrm>
        </p:spPr>
        <p:txBody>
          <a:bodyPr/>
          <a:lstStyle>
            <a:lvl1pPr marL="0" indent="0">
              <a:spcBef>
                <a:spcPts val="0"/>
              </a:spcBef>
              <a:buFont typeface="Arial" panose="020B0604020202020204" pitchFamily="34" charset="0"/>
              <a:buChar char="​"/>
              <a:defRPr sz="1200" b="1">
                <a:solidFill>
                  <a:schemeClr val="tx2"/>
                </a:solidFill>
              </a:defRPr>
            </a:lvl1pPr>
            <a:lvl2pPr marL="0" indent="0">
              <a:spcBef>
                <a:spcPts val="0"/>
              </a:spcBef>
              <a:buFont typeface="Arial" panose="020B0604020202020204" pitchFamily="34" charset="0"/>
              <a:buChar char="​"/>
              <a:defRPr sz="1200">
                <a:solidFill>
                  <a:schemeClr val="tx2"/>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556248" y="4399168"/>
            <a:ext cx="2587752" cy="1811131"/>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guide id="7" orient="horz" pos="2464" userDrawn="1">
          <p15:clr>
            <a:srgbClr val="FBAE40"/>
          </p15:clr>
        </p15:guide>
        <p15:guide id="8" orient="horz" pos="27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8A7B63-96DE-46F6-BB80-21196794B278}"/>
              </a:ext>
            </a:extLst>
          </p:cNvPr>
          <p:cNvSpPr/>
          <p:nvPr userDrawn="1"/>
        </p:nvSpPr>
        <p:spPr>
          <a:xfrm>
            <a:off x="0" y="6327775"/>
            <a:ext cx="9601200" cy="530225"/>
          </a:xfrm>
          <a:prstGeom prst="rect">
            <a:avLst/>
          </a:prstGeom>
          <a:solidFill>
            <a:srgbClr val="0121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graphicFrame>
        <p:nvGraphicFramePr>
          <p:cNvPr id="3" name="Object 2" hidden="1">
            <a:extLst>
              <a:ext uri="{FF2B5EF4-FFF2-40B4-BE49-F238E27FC236}">
                <a16:creationId xmlns:a16="http://schemas.microsoft.com/office/drawing/2014/main" id="{64391807-FEAA-4C2D-92BE-AD57C4D4CD98}"/>
              </a:ext>
            </a:extLst>
          </p:cNvPr>
          <p:cNvGraphicFramePr>
            <a:graphicFrameLocks noChangeAspect="1"/>
          </p:cNvGraphicFramePr>
          <p:nvPr userDrawn="1">
            <p:custDataLst>
              <p:tags r:id="rId1"/>
            </p:custDataLst>
            <p:extLst>
              <p:ext uri="{D42A27DB-BD31-4B8C-83A1-F6EECF244321}">
                <p14:modId xmlns:p14="http://schemas.microsoft.com/office/powerpoint/2010/main" val="4234709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Object 2" hidden="1">
                        <a:extLst>
                          <a:ext uri="{FF2B5EF4-FFF2-40B4-BE49-F238E27FC236}">
                            <a16:creationId xmlns:a16="http://schemas.microsoft.com/office/drawing/2014/main" id="{64391807-FEAA-4C2D-92BE-AD57C4D4CD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hasCustomPrompt="1"/>
          </p:nvPr>
        </p:nvSpPr>
        <p:spPr/>
        <p:txBody>
          <a:bodyPr vert="horz"/>
          <a:lstStyle/>
          <a:p>
            <a:r>
              <a:rPr lang="en-US"/>
              <a:t>Contents</a:t>
            </a:r>
            <a:endParaRPr/>
          </a:p>
        </p:txBody>
      </p:sp>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7597" y="6466333"/>
            <a:ext cx="3469061" cy="216000"/>
          </a:xfrm>
          <a:prstGeom prst="rect">
            <a:avLst/>
          </a:prstGeom>
        </p:spPr>
      </p:pic>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41995-5924-4616-9BF4-4B4E728444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026" y="2924944"/>
            <a:ext cx="2937147" cy="1008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BD5C15-A503-4AA3-99DD-E0A1842437B5}"/>
              </a:ext>
            </a:extLst>
          </p:cNvPr>
          <p:cNvGraphicFramePr>
            <a:graphicFrameLocks noChangeAspect="1"/>
          </p:cNvGraphicFramePr>
          <p:nvPr userDrawn="1">
            <p:custDataLst>
              <p:tags r:id="rId1"/>
            </p:custDataLst>
            <p:extLst>
              <p:ext uri="{D42A27DB-BD31-4B8C-83A1-F6EECF244321}">
                <p14:modId xmlns:p14="http://schemas.microsoft.com/office/powerpoint/2010/main" val="532338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5BBD5C15-A503-4AA3-99DD-E0A1842437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22DE7B0-7514-46A2-9A81-69ADEF651A1D}"/>
              </a:ext>
            </a:extLst>
          </p:cNvPr>
          <p:cNvGraphicFramePr>
            <a:graphicFrameLocks noChangeAspect="1"/>
          </p:cNvGraphicFramePr>
          <p:nvPr userDrawn="1">
            <p:custDataLst>
              <p:tags r:id="rId1"/>
            </p:custDataLst>
            <p:extLst>
              <p:ext uri="{D42A27DB-BD31-4B8C-83A1-F6EECF244321}">
                <p14:modId xmlns:p14="http://schemas.microsoft.com/office/powerpoint/2010/main" val="3425191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a:extLst>
                          <a:ext uri="{FF2B5EF4-FFF2-40B4-BE49-F238E27FC236}">
                            <a16:creationId xmlns:a16="http://schemas.microsoft.com/office/drawing/2014/main" id="{722DE7B0-7514-46A2-9A81-69ADEF651A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F293F1-02A6-4F6C-A11B-4EFF4D38DB47}"/>
              </a:ext>
            </a:extLst>
          </p:cNvPr>
          <p:cNvGraphicFramePr>
            <a:graphicFrameLocks noChangeAspect="1"/>
          </p:cNvGraphicFramePr>
          <p:nvPr userDrawn="1">
            <p:custDataLst>
              <p:tags r:id="rId1"/>
            </p:custDataLst>
            <p:extLst>
              <p:ext uri="{D42A27DB-BD31-4B8C-83A1-F6EECF244321}">
                <p14:modId xmlns:p14="http://schemas.microsoft.com/office/powerpoint/2010/main" val="1638681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71F293F1-02A6-4F6C-A11B-4EFF4D38DB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3987572-B35C-485E-AD60-B5927902A1A0}"/>
              </a:ext>
            </a:extLst>
          </p:cNvPr>
          <p:cNvGraphicFramePr>
            <a:graphicFrameLocks noChangeAspect="1"/>
          </p:cNvGraphicFramePr>
          <p:nvPr userDrawn="1">
            <p:custDataLst>
              <p:tags r:id="rId1"/>
            </p:custDataLst>
            <p:extLst>
              <p:ext uri="{D42A27DB-BD31-4B8C-83A1-F6EECF244321}">
                <p14:modId xmlns:p14="http://schemas.microsoft.com/office/powerpoint/2010/main" val="356251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03987572-B35C-485E-AD60-B5927902A1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457200" y="1883664"/>
            <a:ext cx="8686800"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5EAEEC-11CE-4089-82D2-45521E1F4A4C}"/>
              </a:ext>
            </a:extLst>
          </p:cNvPr>
          <p:cNvGraphicFramePr>
            <a:graphicFrameLocks noChangeAspect="1"/>
          </p:cNvGraphicFramePr>
          <p:nvPr userDrawn="1">
            <p:custDataLst>
              <p:tags r:id="rId1"/>
            </p:custDataLst>
            <p:extLst>
              <p:ext uri="{D42A27DB-BD31-4B8C-83A1-F6EECF244321}">
                <p14:modId xmlns:p14="http://schemas.microsoft.com/office/powerpoint/2010/main" val="103387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635EAEEC-11CE-4089-82D2-45521E1F4A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6C14507-C68D-415B-9DD4-E818A46C6509}"/>
              </a:ext>
            </a:extLst>
          </p:cNvPr>
          <p:cNvSpPr/>
          <p:nvPr userDrawn="1"/>
        </p:nvSpPr>
        <p:spPr>
          <a:xfrm>
            <a:off x="0" y="1671782"/>
            <a:ext cx="9601200" cy="5186218"/>
          </a:xfrm>
          <a:prstGeom prst="rect">
            <a:avLst/>
          </a:prstGeom>
          <a:solidFill>
            <a:srgbClr val="F1F1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ectionTitle"/>
          <p:cNvSpPr>
            <a:spLocks noGrp="1"/>
          </p:cNvSpPr>
          <p:nvPr>
            <p:ph type="body" sz="quarter" idx="11" hasCustomPrompt="1"/>
          </p:nvPr>
        </p:nvSpPr>
        <p:spPr>
          <a:xfrm>
            <a:off x="457200" y="3948397"/>
            <a:ext cx="8165592" cy="825867"/>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200">
                <a:solidFill>
                  <a:schemeClr val="accent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t>Section title</a:t>
            </a:r>
          </a:p>
          <a:p>
            <a:pPr lvl="1"/>
            <a:r>
              <a:t>Section subtitle</a:t>
            </a:r>
          </a:p>
        </p:txBody>
      </p:sp>
      <p:sp>
        <p:nvSpPr>
          <p:cNvPr id="3" name="SectionNumber"/>
          <p:cNvSpPr>
            <a:spLocks noGrp="1"/>
          </p:cNvSpPr>
          <p:nvPr>
            <p:ph type="body" sz="quarter" idx="12" hasCustomPrompt="1"/>
          </p:nvPr>
        </p:nvSpPr>
        <p:spPr>
          <a:xfrm>
            <a:off x="457200" y="3256644"/>
            <a:ext cx="8165592" cy="615553"/>
          </a:xfrm>
        </p:spPr>
        <p:txBody>
          <a:bodyPr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4000">
                <a:solidFill>
                  <a:schemeClr val="accent1"/>
                </a:solidFill>
                <a:latin typeface="+mj-lt"/>
                <a:ea typeface="+mj-ea"/>
                <a:cs typeface="+mj-cs"/>
              </a:defRPr>
            </a:lvl1pPr>
            <a:lvl2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9pPr>
          </a:lstStyle>
          <a:p>
            <a:pPr lvl="0"/>
            <a:r>
              <a:t>##</a:t>
            </a:r>
          </a:p>
        </p:txBody>
      </p:sp>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201" y="6480083"/>
            <a:ext cx="3469071" cy="21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397B0A-45CA-4711-96B3-F4E9739F05AA}"/>
              </a:ext>
            </a:extLst>
          </p:cNvPr>
          <p:cNvGraphicFramePr>
            <a:graphicFrameLocks noChangeAspect="1"/>
          </p:cNvGraphicFramePr>
          <p:nvPr userDrawn="1">
            <p:custDataLst>
              <p:tags r:id="rId1"/>
            </p:custDataLst>
            <p:extLst>
              <p:ext uri="{D42A27DB-BD31-4B8C-83A1-F6EECF244321}">
                <p14:modId xmlns:p14="http://schemas.microsoft.com/office/powerpoint/2010/main" val="1835974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1E397B0A-45CA-4711-96B3-F4E9739F05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Left"/>
          <p:cNvSpPr>
            <a:spLocks noGrp="1"/>
          </p:cNvSpPr>
          <p:nvPr>
            <p:ph idx="11"/>
          </p:nvPr>
        </p:nvSpPr>
        <p:spPr>
          <a:xfrm>
            <a:off x="457200" y="1399032"/>
            <a:ext cx="4114800" cy="48112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5029200" y="1399032"/>
            <a:ext cx="4114800" cy="48112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6E1F543-EB1B-466F-8A5C-15E71AF0F544}"/>
              </a:ext>
            </a:extLst>
          </p:cNvPr>
          <p:cNvGraphicFramePr>
            <a:graphicFrameLocks noChangeAspect="1"/>
          </p:cNvGraphicFramePr>
          <p:nvPr userDrawn="1">
            <p:custDataLst>
              <p:tags r:id="rId1"/>
            </p:custDataLst>
            <p:extLst>
              <p:ext uri="{D42A27DB-BD31-4B8C-83A1-F6EECF244321}">
                <p14:modId xmlns:p14="http://schemas.microsoft.com/office/powerpoint/2010/main" val="165924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D6E1F543-EB1B-466F-8A5C-15E71AF0F5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651923F-EA4A-4957-8163-4C7EF50E7E52}"/>
              </a:ext>
            </a:extLst>
          </p:cNvPr>
          <p:cNvGraphicFramePr>
            <a:graphicFrameLocks noChangeAspect="1"/>
          </p:cNvGraphicFramePr>
          <p:nvPr userDrawn="1">
            <p:custDataLst>
              <p:tags r:id="rId1"/>
            </p:custDataLst>
            <p:extLst>
              <p:ext uri="{D42A27DB-BD31-4B8C-83A1-F6EECF244321}">
                <p14:modId xmlns:p14="http://schemas.microsoft.com/office/powerpoint/2010/main" val="186675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Object 7" hidden="1">
                        <a:extLst>
                          <a:ext uri="{FF2B5EF4-FFF2-40B4-BE49-F238E27FC236}">
                            <a16:creationId xmlns:a16="http://schemas.microsoft.com/office/drawing/2014/main" id="{3651923F-EA4A-4957-8163-4C7EF50E7E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4114800"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2"/>
                </a:solidFill>
              </a:defRPr>
            </a:lvl1pPr>
            <a:lvl2pPr marL="0" indent="0">
              <a:spcBef>
                <a:spcPts val="0"/>
              </a:spcBef>
              <a:buFont typeface="Arial" panose="020B0604020202020204" pitchFamily="34" charset="0"/>
              <a:buChar char="​"/>
              <a:defRPr sz="1400">
                <a:solidFill>
                  <a:schemeClr val="tx2"/>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5029200" y="1883664"/>
            <a:ext cx="4114800" cy="43266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EFBF257-48EC-469B-AA5B-C3F9127279DD}"/>
              </a:ext>
            </a:extLst>
          </p:cNvPr>
          <p:cNvGraphicFramePr>
            <a:graphicFrameLocks noChangeAspect="1"/>
          </p:cNvGraphicFramePr>
          <p:nvPr userDrawn="1">
            <p:custDataLst>
              <p:tags r:id="rId22"/>
            </p:custDataLst>
            <p:extLst>
              <p:ext uri="{D42A27DB-BD31-4B8C-83A1-F6EECF244321}">
                <p14:modId xmlns:p14="http://schemas.microsoft.com/office/powerpoint/2010/main" val="3493284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73" imgH="473" progId="TCLayout.ActiveDocument.1">
                  <p:embed/>
                </p:oleObj>
              </mc:Choice>
              <mc:Fallback>
                <p:oleObj name="think-cell Slide" r:id="rId23" imgW="473" imgH="473" progId="TCLayout.ActiveDocument.1">
                  <p:embed/>
                  <p:pic>
                    <p:nvPicPr>
                      <p:cNvPr id="10" name="Object 9" hidden="1">
                        <a:extLst>
                          <a:ext uri="{FF2B5EF4-FFF2-40B4-BE49-F238E27FC236}">
                            <a16:creationId xmlns:a16="http://schemas.microsoft.com/office/drawing/2014/main" id="{1EFBF257-48EC-469B-AA5B-C3F9127279D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8A8A7B63-96DE-46F6-BB80-21196794B278}"/>
              </a:ext>
            </a:extLst>
          </p:cNvPr>
          <p:cNvSpPr/>
          <p:nvPr userDrawn="1"/>
        </p:nvSpPr>
        <p:spPr>
          <a:xfrm>
            <a:off x="0" y="6327775"/>
            <a:ext cx="9601200" cy="530225"/>
          </a:xfrm>
          <a:prstGeom prst="rect">
            <a:avLst/>
          </a:prstGeom>
          <a:solidFill>
            <a:srgbClr val="0121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000" kern="0" err="1">
              <a:solidFill>
                <a:schemeClr val="tx1"/>
              </a:solidFill>
            </a:endParaRPr>
          </a:p>
        </p:txBody>
      </p:sp>
      <p:sp>
        <p:nvSpPr>
          <p:cNvPr id="2" name="Title"/>
          <p:cNvSpPr>
            <a:spLocks noGrp="1"/>
          </p:cNvSpPr>
          <p:nvPr>
            <p:ph type="title"/>
          </p:nvPr>
        </p:nvSpPr>
        <p:spPr>
          <a:xfrm>
            <a:off x="457200" y="384048"/>
            <a:ext cx="8686800" cy="758952"/>
          </a:xfrm>
          <a:prstGeom prst="rect">
            <a:avLst/>
          </a:prstGeom>
        </p:spPr>
        <p:txBody>
          <a:bodyPr vert="horz" lIns="0" tIns="0" rIns="0" bIns="0" rtlCol="0" anchorCtr="0">
            <a:noAutofit/>
          </a:bodyPr>
          <a:lstStyle/>
          <a:p>
            <a:r>
              <a:rPr lang="en-US"/>
              <a:t>Click to edit Master title style</a:t>
            </a:r>
          </a:p>
        </p:txBody>
      </p:sp>
      <p:sp>
        <p:nvSpPr>
          <p:cNvPr id="3" name="BodyText"/>
          <p:cNvSpPr>
            <a:spLocks noGrp="1"/>
          </p:cNvSpPr>
          <p:nvPr>
            <p:ph type="body" idx="1"/>
          </p:nvPr>
        </p:nvSpPr>
        <p:spPr>
          <a:xfrm>
            <a:off x="457200" y="1399032"/>
            <a:ext cx="8686800" cy="48112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hidden="1"/>
          <p:cNvSpPr>
            <a:spLocks noGrp="1"/>
          </p:cNvSpPr>
          <p:nvPr>
            <p:ph type="dt" sz="half" idx="2"/>
          </p:nvPr>
        </p:nvSpPr>
        <p:spPr>
          <a:xfrm>
            <a:off x="457200" y="6864350"/>
            <a:ext cx="314325"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US" smtClean="0"/>
              <a:pPr/>
              <a:t>1/16/2024</a:t>
            </a:fld>
            <a:endParaRPr lang="en-US"/>
          </a:p>
        </p:txBody>
      </p:sp>
      <p:sp>
        <p:nvSpPr>
          <p:cNvPr id="5" name="Footer Placeholder" hidden="1"/>
          <p:cNvSpPr>
            <a:spLocks noGrp="1"/>
          </p:cNvSpPr>
          <p:nvPr>
            <p:ph type="ftr" sz="quarter" idx="3"/>
          </p:nvPr>
        </p:nvSpPr>
        <p:spPr>
          <a:xfrm>
            <a:off x="771525" y="6864350"/>
            <a:ext cx="533400" cy="98425"/>
          </a:xfrm>
          <a:prstGeom prst="rect">
            <a:avLst/>
          </a:prstGeom>
        </p:spPr>
        <p:txBody>
          <a:bodyPr vert="horz" lIns="0" tIns="0" rIns="0" bIns="0" rtlCol="0" anchor="ctr"/>
          <a:lstStyle>
            <a:lvl1pPr algn="ctr">
              <a:defRPr sz="300">
                <a:solidFill>
                  <a:schemeClr val="tx1"/>
                </a:solidFill>
              </a:defRPr>
            </a:lvl1pPr>
          </a:lstStyle>
          <a:p>
            <a:endParaRPr lang="en-US"/>
          </a:p>
        </p:txBody>
      </p:sp>
      <p:sp>
        <p:nvSpPr>
          <p:cNvPr id="6" name="Slide Number Placeholder" hidden="1"/>
          <p:cNvSpPr>
            <a:spLocks noGrp="1"/>
          </p:cNvSpPr>
          <p:nvPr>
            <p:ph type="sldNum" sz="quarter" idx="4"/>
          </p:nvPr>
        </p:nvSpPr>
        <p:spPr>
          <a:xfrm>
            <a:off x="1304925" y="6864350"/>
            <a:ext cx="152400"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US" smtClean="0"/>
              <a:pPr/>
              <a:t>‹#›</a:t>
            </a:fld>
            <a:endParaRPr lang="en-US"/>
          </a:p>
        </p:txBody>
      </p:sp>
      <p:sp>
        <p:nvSpPr>
          <p:cNvPr id="7" name="SlideNumber"/>
          <p:cNvSpPr txBox="1"/>
          <p:nvPr userDrawn="1"/>
        </p:nvSpPr>
        <p:spPr>
          <a:xfrm>
            <a:off x="155251" y="6511139"/>
            <a:ext cx="157094"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US" sz="1000" smtClean="0">
                <a:solidFill>
                  <a:schemeClr val="bg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a:solidFill>
                <a:schemeClr val="bg1"/>
              </a:solidFill>
            </a:endParaRPr>
          </a:p>
        </p:txBody>
      </p:sp>
      <p:pic>
        <p:nvPicPr>
          <p:cNvPr id="8" name="Picture 7"/>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67597" y="6480083"/>
            <a:ext cx="3469061" cy="21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51" r:id="rId6"/>
    <p:sldLayoutId id="2147483652" r:id="rId7"/>
    <p:sldLayoutId id="2147483660" r:id="rId8"/>
    <p:sldLayoutId id="2147483653" r:id="rId9"/>
    <p:sldLayoutId id="2147483658" r:id="rId10"/>
    <p:sldLayoutId id="2147483667" r:id="rId11"/>
    <p:sldLayoutId id="2147483668" r:id="rId12"/>
    <p:sldLayoutId id="2147483665" r:id="rId13"/>
    <p:sldLayoutId id="2147483666" r:id="rId14"/>
    <p:sldLayoutId id="2147483664" r:id="rId15"/>
    <p:sldLayoutId id="2147483661" r:id="rId16"/>
    <p:sldLayoutId id="2147483672" r:id="rId17"/>
    <p:sldLayoutId id="2147483670" r:id="rId18"/>
    <p:sldLayoutId id="2147483655" r:id="rId19"/>
    <p:sldLayoutId id="2147483656" r:id="rId20"/>
  </p:sldLayoutIdLst>
  <p:txStyles>
    <p:titleStyle>
      <a:lvl1pPr algn="l" defTabSz="914400" rtl="0" eaLnBrk="1" latinLnBrk="0" hangingPunct="1">
        <a:lnSpc>
          <a:spcPct val="88000"/>
        </a:lnSpc>
        <a:spcBef>
          <a:spcPct val="0"/>
        </a:spcBef>
        <a:buNone/>
        <a:defRPr sz="2000">
          <a:solidFill>
            <a:schemeClr val="tx2"/>
          </a:solidFill>
          <a:latin typeface="+mj-lt"/>
          <a:ea typeface="+mj-ea"/>
          <a:cs typeface="+mj-cs"/>
        </a:defRPr>
      </a:lvl1pPr>
    </p:titleStyle>
    <p:body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760">
          <p15:clr>
            <a:srgbClr val="F26B43"/>
          </p15:clr>
        </p15:guide>
        <p15:guide id="3" orient="horz" pos="242">
          <p15:clr>
            <a:srgbClr val="F26B43"/>
          </p15:clr>
        </p15:guide>
        <p15:guide id="4" orient="horz" pos="3984" userDrawn="1">
          <p15:clr>
            <a:srgbClr val="F26B43"/>
          </p15:clr>
        </p15:guide>
        <p15:guide id="5"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sv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DA04-E987-C156-CAB6-96CFF160B72C}"/>
              </a:ext>
            </a:extLst>
          </p:cNvPr>
          <p:cNvSpPr>
            <a:spLocks noGrp="1"/>
          </p:cNvSpPr>
          <p:nvPr>
            <p:ph type="body" sz="quarter" idx="10"/>
          </p:nvPr>
        </p:nvSpPr>
        <p:spPr>
          <a:xfrm>
            <a:off x="457200" y="3802476"/>
            <a:ext cx="8686800" cy="609398"/>
          </a:xfrm>
        </p:spPr>
        <p:txBody>
          <a:bodyPr vert="horz" wrap="square" lIns="0" tIns="0" rIns="0" bIns="0" rtlCol="0" anchor="b" anchorCtr="0">
            <a:noAutofit/>
          </a:bodyPr>
          <a:lstStyle/>
          <a:p>
            <a:pPr algn="ctr">
              <a:spcAft>
                <a:spcPts val="600"/>
              </a:spcAft>
            </a:pPr>
            <a:r>
              <a:rPr lang="en-US" sz="3600" b="1" dirty="0">
                <a:cs typeface="Arial"/>
              </a:rPr>
              <a:t>International Development White Paper</a:t>
            </a:r>
            <a:endParaRPr lang="en-GB" sz="3600" dirty="0"/>
          </a:p>
        </p:txBody>
      </p:sp>
      <p:sp>
        <p:nvSpPr>
          <p:cNvPr id="5" name="TextBox 4">
            <a:extLst>
              <a:ext uri="{FF2B5EF4-FFF2-40B4-BE49-F238E27FC236}">
                <a16:creationId xmlns:a16="http://schemas.microsoft.com/office/drawing/2014/main" id="{23A13E5A-0BC1-2CC9-6384-7A9AC7EBCE84}"/>
              </a:ext>
            </a:extLst>
          </p:cNvPr>
          <p:cNvSpPr txBox="1"/>
          <p:nvPr/>
        </p:nvSpPr>
        <p:spPr>
          <a:xfrm>
            <a:off x="457200" y="5397314"/>
            <a:ext cx="8686800" cy="276999"/>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a:lnSpc>
                <a:spcPct val="90000"/>
              </a:lnSpc>
              <a:spcAft>
                <a:spcPts val="600"/>
              </a:spcAft>
              <a:buFont typeface="Arial" panose="020B0604020202020204" pitchFamily="34" charset="0"/>
              <a:buChar char="​"/>
            </a:pPr>
            <a:endParaRPr lang="en-US" sz="1400" b="1" kern="0">
              <a:solidFill>
                <a:schemeClr val="bg1"/>
              </a:solidFill>
              <a:latin typeface="+mj-lt"/>
              <a:cs typeface="Arial"/>
            </a:endParaRPr>
          </a:p>
        </p:txBody>
      </p:sp>
    </p:spTree>
    <p:extLst>
      <p:ext uri="{BB962C8B-B14F-4D97-AF65-F5344CB8AC3E}">
        <p14:creationId xmlns:p14="http://schemas.microsoft.com/office/powerpoint/2010/main" val="49114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pPr algn="ctr"/>
            <a:r>
              <a:rPr lang="en-GB" sz="2800" b="1" dirty="0"/>
              <a:t>3. Harnessing innovation</a:t>
            </a:r>
            <a:endParaRPr lang="en-US" sz="2800" dirty="0"/>
          </a:p>
        </p:txBody>
      </p:sp>
      <p:sp>
        <p:nvSpPr>
          <p:cNvPr id="3" name="Content Placeholder 2">
            <a:extLst>
              <a:ext uri="{FF2B5EF4-FFF2-40B4-BE49-F238E27FC236}">
                <a16:creationId xmlns:a16="http://schemas.microsoft.com/office/drawing/2014/main" id="{48A01E53-EC58-7C0C-9154-6DA4BCA99920}"/>
              </a:ext>
            </a:extLst>
          </p:cNvPr>
          <p:cNvSpPr>
            <a:spLocks noGrp="1"/>
          </p:cNvSpPr>
          <p:nvPr>
            <p:ph idx="11"/>
          </p:nvPr>
        </p:nvSpPr>
        <p:spPr>
          <a:xfrm>
            <a:off x="457200" y="1399032"/>
            <a:ext cx="4114800" cy="4811268"/>
          </a:xfrm>
        </p:spPr>
        <p:txBody>
          <a:bodyPr vert="horz" lIns="0" tIns="0" rIns="0" bIns="0" rtlCol="0">
            <a:normAutofit/>
          </a:bodyPr>
          <a:lstStyle/>
          <a:p>
            <a:r>
              <a:rPr lang="en-GB" sz="1900" dirty="0"/>
              <a:t>Research, innovation and new technologies are a key part of reducing poverty and enabling the green energy transition.</a:t>
            </a:r>
          </a:p>
          <a:p>
            <a:r>
              <a:rPr lang="en-GB" sz="1900" dirty="0"/>
              <a:t>We need a collective global mobilisation of scientific expertise, research and innovation, driving breakthroughs</a:t>
            </a:r>
          </a:p>
          <a:p>
            <a:r>
              <a:rPr lang="en-GB" sz="1900" dirty="0"/>
              <a:t>We want to see inclusive, responsible and sustainable digital transformation.</a:t>
            </a:r>
          </a:p>
          <a:p>
            <a:r>
              <a:rPr lang="en-GB" sz="1900" dirty="0"/>
              <a:t>Localised Partnership: International Science Partnerships Fund</a:t>
            </a:r>
          </a:p>
        </p:txBody>
      </p:sp>
      <p:pic>
        <p:nvPicPr>
          <p:cNvPr id="5" name="Picture 4" descr="A person and child wearing helmets looking at a sign&#10;&#10;Description automatically generated">
            <a:extLst>
              <a:ext uri="{FF2B5EF4-FFF2-40B4-BE49-F238E27FC236}">
                <a16:creationId xmlns:a16="http://schemas.microsoft.com/office/drawing/2014/main" id="{5A2648FE-549C-598D-CD62-BC769B8FC5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033"/>
          <a:stretch/>
        </p:blipFill>
        <p:spPr>
          <a:xfrm>
            <a:off x="5029200" y="1500632"/>
            <a:ext cx="4114800" cy="4280408"/>
          </a:xfrm>
          <a:prstGeom prst="rect">
            <a:avLst/>
          </a:prstGeom>
          <a:noFill/>
        </p:spPr>
      </p:pic>
    </p:spTree>
    <p:extLst>
      <p:ext uri="{BB962C8B-B14F-4D97-AF65-F5344CB8AC3E}">
        <p14:creationId xmlns:p14="http://schemas.microsoft.com/office/powerpoint/2010/main" val="399319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pPr algn="ctr"/>
            <a:r>
              <a:rPr lang="en-GB" sz="2800" b="1" dirty="0"/>
              <a:t>4. Ensuring opportunities for all</a:t>
            </a:r>
            <a:endParaRPr lang="en-US" sz="2800" dirty="0"/>
          </a:p>
        </p:txBody>
      </p:sp>
      <p:pic>
        <p:nvPicPr>
          <p:cNvPr id="5" name="Picture 4" descr="A group of women sitting at a table&#10;&#10;Description automatically generated">
            <a:extLst>
              <a:ext uri="{FF2B5EF4-FFF2-40B4-BE49-F238E27FC236}">
                <a16:creationId xmlns:a16="http://schemas.microsoft.com/office/drawing/2014/main" id="{ECE02D6F-4128-BE66-C8C0-209BFA61EE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399032"/>
            <a:ext cx="4114800" cy="4811268"/>
          </a:xfrm>
          <a:prstGeom prst="rect">
            <a:avLst/>
          </a:prstGeom>
          <a:noFill/>
        </p:spPr>
      </p:pic>
      <p:sp>
        <p:nvSpPr>
          <p:cNvPr id="3" name="Content Placeholder 2">
            <a:extLst>
              <a:ext uri="{FF2B5EF4-FFF2-40B4-BE49-F238E27FC236}">
                <a16:creationId xmlns:a16="http://schemas.microsoft.com/office/drawing/2014/main" id="{48A01E53-EC58-7C0C-9154-6DA4BCA99920}"/>
              </a:ext>
            </a:extLst>
          </p:cNvPr>
          <p:cNvSpPr>
            <a:spLocks noGrp="1"/>
          </p:cNvSpPr>
          <p:nvPr>
            <p:ph idx="12"/>
          </p:nvPr>
        </p:nvSpPr>
        <p:spPr>
          <a:xfrm>
            <a:off x="5029200" y="1399032"/>
            <a:ext cx="4114800" cy="4811268"/>
          </a:xfrm>
        </p:spPr>
        <p:txBody>
          <a:bodyPr vert="horz" lIns="0" tIns="0" rIns="0" bIns="0" rtlCol="0">
            <a:normAutofit fontScale="85000" lnSpcReduction="10000"/>
          </a:bodyPr>
          <a:lstStyle/>
          <a:p>
            <a:r>
              <a:rPr lang="en-GB" sz="2000" dirty="0"/>
              <a:t>Our vision is to achieve gender equality and the autonomy of all women and girls </a:t>
            </a:r>
          </a:p>
          <a:p>
            <a:pPr marL="0" indent="0">
              <a:buNone/>
            </a:pPr>
            <a:r>
              <a:rPr lang="en-GB" sz="2000" i="1" dirty="0">
                <a:highlight>
                  <a:srgbClr val="FFFF00"/>
                </a:highlight>
              </a:rPr>
              <a:t>Focus of UK campaigns; &amp; </a:t>
            </a:r>
          </a:p>
          <a:p>
            <a:pPr marL="0" indent="0">
              <a:buNone/>
            </a:pPr>
            <a:r>
              <a:rPr lang="en-GB" sz="2000" i="1" dirty="0">
                <a:highlight>
                  <a:srgbClr val="FFFF00"/>
                </a:highlight>
              </a:rPr>
              <a:t>Programme target: at least 80% of FCDO’s bilateral aid programmes have a focus on gender equality by 2030].</a:t>
            </a:r>
          </a:p>
          <a:p>
            <a:r>
              <a:rPr lang="en-GB" sz="2000" dirty="0"/>
              <a:t>Educating girls is a long-standing top development priority for the UK, our vision is to see transformed education systems providing quality teaching and learning outcomes.</a:t>
            </a:r>
          </a:p>
          <a:p>
            <a:r>
              <a:rPr lang="en-GB" sz="2000" dirty="0"/>
              <a:t>We want everyone, everywhere to have affordable access to the essential health services they need.</a:t>
            </a:r>
          </a:p>
          <a:p>
            <a:r>
              <a:rPr lang="en-GB" sz="2000" dirty="0"/>
              <a:t>All countries able to establish and sustain water, sanitation and hygiene services that are reliable, resilient and inclusive.</a:t>
            </a:r>
          </a:p>
          <a:p>
            <a:endParaRPr lang="en-GB" dirty="0"/>
          </a:p>
          <a:p>
            <a:endParaRPr lang="en-GB" dirty="0"/>
          </a:p>
        </p:txBody>
      </p:sp>
    </p:spTree>
    <p:extLst>
      <p:ext uri="{BB962C8B-B14F-4D97-AF65-F5344CB8AC3E}">
        <p14:creationId xmlns:p14="http://schemas.microsoft.com/office/powerpoint/2010/main" val="328879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Autofit/>
          </a:bodyPr>
          <a:lstStyle/>
          <a:p>
            <a:pPr algn="ctr"/>
            <a:r>
              <a:rPr lang="en-GB" sz="2800" b="1" dirty="0"/>
              <a:t>5. Championing action to anticipate and prevent crisis</a:t>
            </a:r>
            <a:endParaRPr lang="en-US" sz="2800" dirty="0"/>
          </a:p>
        </p:txBody>
      </p:sp>
      <p:pic>
        <p:nvPicPr>
          <p:cNvPr id="7" name="Picture 6" descr="A beach with waves crashing on the shore&#10;&#10;Description automatically generated">
            <a:extLst>
              <a:ext uri="{FF2B5EF4-FFF2-40B4-BE49-F238E27FC236}">
                <a16:creationId xmlns:a16="http://schemas.microsoft.com/office/drawing/2014/main" id="{281A2A67-4669-B801-D751-CE66E80059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338" y="1399032"/>
            <a:ext cx="4098525" cy="4811268"/>
          </a:xfrm>
          <a:prstGeom prst="rect">
            <a:avLst/>
          </a:prstGeom>
          <a:noFill/>
        </p:spPr>
      </p:pic>
      <p:sp>
        <p:nvSpPr>
          <p:cNvPr id="3" name="Content Placeholder 2">
            <a:extLst>
              <a:ext uri="{FF2B5EF4-FFF2-40B4-BE49-F238E27FC236}">
                <a16:creationId xmlns:a16="http://schemas.microsoft.com/office/drawing/2014/main" id="{48A01E53-EC58-7C0C-9154-6DA4BCA99920}"/>
              </a:ext>
            </a:extLst>
          </p:cNvPr>
          <p:cNvSpPr>
            <a:spLocks noGrp="1"/>
          </p:cNvSpPr>
          <p:nvPr>
            <p:ph idx="12"/>
          </p:nvPr>
        </p:nvSpPr>
        <p:spPr>
          <a:xfrm>
            <a:off x="5029200" y="1399032"/>
            <a:ext cx="4114800" cy="4811268"/>
          </a:xfrm>
        </p:spPr>
        <p:txBody>
          <a:bodyPr vert="horz" lIns="0" tIns="0" rIns="0" bIns="0" rtlCol="0">
            <a:normAutofit fontScale="92500" lnSpcReduction="10000"/>
          </a:bodyPr>
          <a:lstStyle/>
          <a:p>
            <a:r>
              <a:rPr lang="en-GB" sz="2000" dirty="0"/>
              <a:t>Urgent action is needed to reduce emissions in line with 1.5C pathway.</a:t>
            </a:r>
          </a:p>
          <a:p>
            <a:r>
              <a:rPr lang="en-GB" sz="2000" dirty="0"/>
              <a:t>Our vision is for more ambitious climate policies, and just, sustainable, and clean transitions in energy, forests, food, the ocean and land use.</a:t>
            </a:r>
          </a:p>
          <a:p>
            <a:r>
              <a:rPr lang="en-GB" sz="2000" dirty="0"/>
              <a:t>Sustainable and inclusive growth that reduces poverty while preserving nature and natural assets.</a:t>
            </a:r>
          </a:p>
          <a:p>
            <a:r>
              <a:rPr lang="en-GB" sz="2000" dirty="0"/>
              <a:t>Supporting early warning systems</a:t>
            </a:r>
          </a:p>
          <a:p>
            <a:r>
              <a:rPr lang="en-GB" sz="2000" dirty="0"/>
              <a:t>A foundation of peace and security.</a:t>
            </a:r>
          </a:p>
          <a:p>
            <a:r>
              <a:rPr lang="en-GB" sz="2000" dirty="0"/>
              <a:t>Humanitarian crises are diminished and prevented.</a:t>
            </a:r>
          </a:p>
          <a:p>
            <a:r>
              <a:rPr lang="en-GB" sz="2000" dirty="0"/>
              <a:t>A food secure future.</a:t>
            </a:r>
          </a:p>
        </p:txBody>
      </p:sp>
    </p:spTree>
    <p:extLst>
      <p:ext uri="{BB962C8B-B14F-4D97-AF65-F5344CB8AC3E}">
        <p14:creationId xmlns:p14="http://schemas.microsoft.com/office/powerpoint/2010/main" val="108276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pPr algn="ctr"/>
            <a:r>
              <a:rPr lang="en-GB" sz="2800" b="1" dirty="0"/>
              <a:t>6. Building resilience and enabling adaptation</a:t>
            </a:r>
            <a:endParaRPr lang="en-US" sz="2800" dirty="0"/>
          </a:p>
        </p:txBody>
      </p:sp>
      <p:pic>
        <p:nvPicPr>
          <p:cNvPr id="4" name="Picture 3" descr="A person holding papers in her hand&#10;&#10;Description automatically generated">
            <a:extLst>
              <a:ext uri="{FF2B5EF4-FFF2-40B4-BE49-F238E27FC236}">
                <a16:creationId xmlns:a16="http://schemas.microsoft.com/office/drawing/2014/main" id="{B2C32630-BD70-5E26-EE25-B4F5D20A66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7201" y="1143000"/>
            <a:ext cx="4114800" cy="4811268"/>
          </a:xfrm>
          <a:prstGeom prst="rect">
            <a:avLst/>
          </a:prstGeom>
          <a:noFill/>
        </p:spPr>
      </p:pic>
      <p:sp>
        <p:nvSpPr>
          <p:cNvPr id="3" name="Content Placeholder 2">
            <a:extLst>
              <a:ext uri="{FF2B5EF4-FFF2-40B4-BE49-F238E27FC236}">
                <a16:creationId xmlns:a16="http://schemas.microsoft.com/office/drawing/2014/main" id="{48A01E53-EC58-7C0C-9154-6DA4BCA99920}"/>
              </a:ext>
            </a:extLst>
          </p:cNvPr>
          <p:cNvSpPr>
            <a:spLocks noGrp="1"/>
          </p:cNvSpPr>
          <p:nvPr>
            <p:ph idx="12"/>
          </p:nvPr>
        </p:nvSpPr>
        <p:spPr>
          <a:xfrm>
            <a:off x="5029200" y="1399032"/>
            <a:ext cx="4114800" cy="4811268"/>
          </a:xfrm>
        </p:spPr>
        <p:txBody>
          <a:bodyPr vert="horz" lIns="0" tIns="0" rIns="0" bIns="0" rtlCol="0">
            <a:normAutofit lnSpcReduction="10000"/>
          </a:bodyPr>
          <a:lstStyle/>
          <a:p>
            <a:r>
              <a:rPr lang="en-GB" sz="2000" dirty="0"/>
              <a:t>Helping countries adapt to the impacts of climate change; health, food, water.</a:t>
            </a:r>
          </a:p>
          <a:p>
            <a:r>
              <a:rPr lang="en-GB" sz="2000" dirty="0"/>
              <a:t>More people to be supported by inclusive national social protection systems.</a:t>
            </a:r>
          </a:p>
          <a:p>
            <a:r>
              <a:rPr lang="en-GB" sz="2000" dirty="0"/>
              <a:t>Safe, orderly, and legal migration. We want to step up global action on forced displacement.</a:t>
            </a:r>
          </a:p>
          <a:p>
            <a:r>
              <a:rPr lang="en-GB" sz="2000" dirty="0"/>
              <a:t>It is quicker and more efficient to act on disasters in advance.</a:t>
            </a:r>
          </a:p>
          <a:p>
            <a:r>
              <a:rPr lang="en-US" sz="2000" dirty="0"/>
              <a:t>Pre-arranged finance, such as insurance, ensures fast disbursements and </a:t>
            </a:r>
            <a:r>
              <a:rPr lang="en-US" sz="2000" dirty="0" err="1"/>
              <a:t>minimises</a:t>
            </a:r>
            <a:r>
              <a:rPr lang="en-US" sz="2000" dirty="0"/>
              <a:t> economic scarring</a:t>
            </a:r>
            <a:endParaRPr lang="en-GB" sz="2000" dirty="0"/>
          </a:p>
        </p:txBody>
      </p:sp>
    </p:spTree>
    <p:extLst>
      <p:ext uri="{BB962C8B-B14F-4D97-AF65-F5344CB8AC3E}">
        <p14:creationId xmlns:p14="http://schemas.microsoft.com/office/powerpoint/2010/main" val="17950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pPr algn="ctr"/>
            <a:r>
              <a:rPr lang="en-GB" sz="2800" b="1" dirty="0"/>
              <a:t>7. Standing up for our values</a:t>
            </a:r>
            <a:endParaRPr lang="en-US" sz="2800" dirty="0"/>
          </a:p>
        </p:txBody>
      </p:sp>
      <p:sp>
        <p:nvSpPr>
          <p:cNvPr id="3" name="Content Placeholder 2">
            <a:extLst>
              <a:ext uri="{FF2B5EF4-FFF2-40B4-BE49-F238E27FC236}">
                <a16:creationId xmlns:a16="http://schemas.microsoft.com/office/drawing/2014/main" id="{48A01E53-EC58-7C0C-9154-6DA4BCA99920}"/>
              </a:ext>
            </a:extLst>
          </p:cNvPr>
          <p:cNvSpPr>
            <a:spLocks noGrp="1"/>
          </p:cNvSpPr>
          <p:nvPr>
            <p:ph idx="11"/>
          </p:nvPr>
        </p:nvSpPr>
        <p:spPr>
          <a:xfrm>
            <a:off x="457200" y="1399032"/>
            <a:ext cx="4114800" cy="4811268"/>
          </a:xfrm>
        </p:spPr>
        <p:txBody>
          <a:bodyPr vert="horz" lIns="0" tIns="0" rIns="0" bIns="0" rtlCol="0">
            <a:normAutofit fontScale="92500" lnSpcReduction="20000"/>
          </a:bodyPr>
          <a:lstStyle/>
          <a:p>
            <a:r>
              <a:rPr lang="en-US" sz="2000" dirty="0"/>
              <a:t>The UK defends and promotes human rights, the rule of law and accountable institutions.</a:t>
            </a:r>
          </a:p>
          <a:p>
            <a:r>
              <a:rPr lang="en-US" sz="2000" dirty="0"/>
              <a:t>Leaving no-one behind - a guiding value of UK international development.</a:t>
            </a:r>
          </a:p>
          <a:p>
            <a:pPr marL="0" indent="0">
              <a:buNone/>
            </a:pPr>
            <a:r>
              <a:rPr lang="en-GB" sz="1800" dirty="0">
                <a:effectLst/>
                <a:highlight>
                  <a:srgbClr val="FFFF00"/>
                </a:highlight>
                <a:latin typeface="Arial" panose="020B0604020202020204" pitchFamily="34" charset="0"/>
                <a:ea typeface="Calibri" panose="020F0502020204030204" pitchFamily="34" charset="0"/>
              </a:rPr>
              <a:t>Doubling our bilateral support for low-income countries next year, including increasing support to Africa from £646m in 2023-24 to £1.364bn in 2024-25</a:t>
            </a:r>
            <a:endParaRPr lang="en-US" sz="2000" dirty="0">
              <a:highlight>
                <a:srgbClr val="FFFF00"/>
              </a:highlight>
            </a:endParaRPr>
          </a:p>
          <a:p>
            <a:r>
              <a:rPr lang="en-US" sz="2000" dirty="0"/>
              <a:t>We’re committed to unlocking the full potential and power of women and girls</a:t>
            </a:r>
          </a:p>
          <a:p>
            <a:r>
              <a:rPr lang="en-US" sz="2000" dirty="0"/>
              <a:t>Open societies and accountable institutions have enabled progress</a:t>
            </a:r>
          </a:p>
          <a:p>
            <a:r>
              <a:rPr lang="en-US" sz="2000" dirty="0"/>
              <a:t>Concerted action to tackle sexual exploitation and abuse and harassment</a:t>
            </a:r>
          </a:p>
        </p:txBody>
      </p:sp>
      <p:pic>
        <p:nvPicPr>
          <p:cNvPr id="5" name="Picture 4" descr="A group of people sitting at a table&#10;&#10;Description automatically generated">
            <a:extLst>
              <a:ext uri="{FF2B5EF4-FFF2-40B4-BE49-F238E27FC236}">
                <a16:creationId xmlns:a16="http://schemas.microsoft.com/office/drawing/2014/main" id="{9002197C-4176-2D5A-FD0E-F54D5FA136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1580095"/>
            <a:ext cx="4114800" cy="4449141"/>
          </a:xfrm>
          <a:prstGeom prst="rect">
            <a:avLst/>
          </a:prstGeom>
          <a:noFill/>
        </p:spPr>
      </p:pic>
    </p:spTree>
    <p:extLst>
      <p:ext uri="{BB962C8B-B14F-4D97-AF65-F5344CB8AC3E}">
        <p14:creationId xmlns:p14="http://schemas.microsoft.com/office/powerpoint/2010/main" val="416996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DF380BF-8117-8339-88CE-FC81EE870D35}"/>
              </a:ext>
            </a:extLst>
          </p:cNvPr>
          <p:cNvSpPr/>
          <p:nvPr/>
        </p:nvSpPr>
        <p:spPr>
          <a:xfrm>
            <a:off x="1" y="2853115"/>
            <a:ext cx="691714" cy="195138"/>
          </a:xfrm>
          <a:prstGeom prst="rect">
            <a:avLst/>
          </a:prstGeom>
          <a:solidFill>
            <a:srgbClr val="9EBEE4">
              <a:alpha val="2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150" kern="0" err="1">
              <a:solidFill>
                <a:srgbClr val="012169"/>
              </a:solidFill>
            </a:endParaRPr>
          </a:p>
        </p:txBody>
      </p:sp>
      <p:pic>
        <p:nvPicPr>
          <p:cNvPr id="1052" name="Picture 1051">
            <a:extLst>
              <a:ext uri="{FF2B5EF4-FFF2-40B4-BE49-F238E27FC236}">
                <a16:creationId xmlns:a16="http://schemas.microsoft.com/office/drawing/2014/main" id="{9CFBAD94-B8B1-192E-C2B8-7F345AFD2E26}"/>
              </a:ext>
            </a:extLst>
          </p:cNvPr>
          <p:cNvPicPr>
            <a:picLocks noChangeAspect="1"/>
          </p:cNvPicPr>
          <p:nvPr/>
        </p:nvPicPr>
        <p:blipFill>
          <a:blip r:embed="rId3"/>
          <a:stretch>
            <a:fillRect/>
          </a:stretch>
        </p:blipFill>
        <p:spPr>
          <a:xfrm>
            <a:off x="-1391" y="6333424"/>
            <a:ext cx="9618934" cy="539661"/>
          </a:xfrm>
          <a:prstGeom prst="rect">
            <a:avLst/>
          </a:prstGeom>
        </p:spPr>
      </p:pic>
      <p:sp>
        <p:nvSpPr>
          <p:cNvPr id="1041" name="Rectangle 1040">
            <a:extLst>
              <a:ext uri="{FF2B5EF4-FFF2-40B4-BE49-F238E27FC236}">
                <a16:creationId xmlns:a16="http://schemas.microsoft.com/office/drawing/2014/main" id="{48ECA5EE-E09E-B702-DE64-A0C6DAC080AE}"/>
              </a:ext>
            </a:extLst>
          </p:cNvPr>
          <p:cNvSpPr/>
          <p:nvPr/>
        </p:nvSpPr>
        <p:spPr>
          <a:xfrm>
            <a:off x="6981577" y="5327843"/>
            <a:ext cx="2638001" cy="1259562"/>
          </a:xfrm>
          <a:prstGeom prst="rect">
            <a:avLst/>
          </a:prstGeom>
          <a:solidFill>
            <a:srgbClr val="D9DEE8"/>
          </a:solidFill>
          <a:ln w="952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rgbClr val="D9DEE8"/>
              </a:solidFill>
            </a:endParaRPr>
          </a:p>
        </p:txBody>
      </p:sp>
      <p:sp>
        <p:nvSpPr>
          <p:cNvPr id="8" name="Rectangle 7">
            <a:extLst>
              <a:ext uri="{FF2B5EF4-FFF2-40B4-BE49-F238E27FC236}">
                <a16:creationId xmlns:a16="http://schemas.microsoft.com/office/drawing/2014/main" id="{00F0AAD1-0537-F7D2-98B0-8A5DBC422923}"/>
              </a:ext>
            </a:extLst>
          </p:cNvPr>
          <p:cNvSpPr/>
          <p:nvPr/>
        </p:nvSpPr>
        <p:spPr>
          <a:xfrm>
            <a:off x="6971153" y="3642250"/>
            <a:ext cx="2612569" cy="1688722"/>
          </a:xfrm>
          <a:prstGeom prst="rect">
            <a:avLst/>
          </a:prstGeom>
          <a:solidFill>
            <a:srgbClr val="E4ECF4"/>
          </a:solidFill>
          <a:ln w="6350" cap="flat">
            <a:noFill/>
            <a:prstDash val="solid"/>
            <a:miter/>
          </a:ln>
          <a:effectLst>
            <a:outerShdw blurRad="50800" dist="38100" dir="5400000" algn="t" rotWithShape="0">
              <a:prstClr val="black">
                <a:alpha val="40000"/>
              </a:prstClr>
            </a:outerShdw>
          </a:effectLst>
        </p:spPr>
        <p:txBody>
          <a:bodyPr rtlCol="0" anchor="ctr"/>
          <a:lstStyle/>
          <a:p>
            <a:pPr algn="l"/>
            <a:endParaRPr lang="en-GB"/>
          </a:p>
        </p:txBody>
      </p:sp>
      <p:sp>
        <p:nvSpPr>
          <p:cNvPr id="20" name="Rectangle 19">
            <a:extLst>
              <a:ext uri="{FF2B5EF4-FFF2-40B4-BE49-F238E27FC236}">
                <a16:creationId xmlns:a16="http://schemas.microsoft.com/office/drawing/2014/main" id="{F319A809-5E50-5B55-AE91-C3DBBD84A26B}"/>
              </a:ext>
            </a:extLst>
          </p:cNvPr>
          <p:cNvSpPr/>
          <p:nvPr/>
        </p:nvSpPr>
        <p:spPr>
          <a:xfrm>
            <a:off x="-3392" y="5612983"/>
            <a:ext cx="1001416" cy="643004"/>
          </a:xfrm>
          <a:prstGeom prst="rect">
            <a:avLst/>
          </a:prstGeom>
          <a:solidFill>
            <a:srgbClr val="9EBEE4">
              <a:alpha val="2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100" kern="0" err="1">
              <a:solidFill>
                <a:srgbClr val="000037"/>
              </a:solidFill>
            </a:endParaRPr>
          </a:p>
        </p:txBody>
      </p:sp>
      <p:sp>
        <p:nvSpPr>
          <p:cNvPr id="12" name="Rectangle 11">
            <a:extLst>
              <a:ext uri="{FF2B5EF4-FFF2-40B4-BE49-F238E27FC236}">
                <a16:creationId xmlns:a16="http://schemas.microsoft.com/office/drawing/2014/main" id="{2707C588-964B-522D-938E-E81D4AB1D43E}"/>
              </a:ext>
            </a:extLst>
          </p:cNvPr>
          <p:cNvSpPr/>
          <p:nvPr/>
        </p:nvSpPr>
        <p:spPr>
          <a:xfrm>
            <a:off x="-3812" y="1761766"/>
            <a:ext cx="1004641" cy="646330"/>
          </a:xfrm>
          <a:prstGeom prst="rect">
            <a:avLst/>
          </a:prstGeom>
          <a:solidFill>
            <a:srgbClr val="9EBEE4">
              <a:alpha val="2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150" kern="0" err="1">
              <a:solidFill>
                <a:srgbClr val="012169"/>
              </a:solidFill>
            </a:endParaRPr>
          </a:p>
        </p:txBody>
      </p:sp>
      <p:sp>
        <p:nvSpPr>
          <p:cNvPr id="6" name="Rectangle 5">
            <a:extLst>
              <a:ext uri="{FF2B5EF4-FFF2-40B4-BE49-F238E27FC236}">
                <a16:creationId xmlns:a16="http://schemas.microsoft.com/office/drawing/2014/main" id="{3EB84B41-EC5A-109B-7B53-53FBA3D9E66C}"/>
              </a:ext>
            </a:extLst>
          </p:cNvPr>
          <p:cNvSpPr/>
          <p:nvPr/>
        </p:nvSpPr>
        <p:spPr>
          <a:xfrm>
            <a:off x="-3813" y="824620"/>
            <a:ext cx="1006871" cy="701199"/>
          </a:xfrm>
          <a:prstGeom prst="rect">
            <a:avLst/>
          </a:prstGeom>
          <a:solidFill>
            <a:srgbClr val="9EBEE4">
              <a:alpha val="2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rgbClr val="000037"/>
              </a:solidFill>
            </a:endParaRPr>
          </a:p>
        </p:txBody>
      </p:sp>
      <p:sp>
        <p:nvSpPr>
          <p:cNvPr id="1038" name="Rectangle 1037">
            <a:extLst>
              <a:ext uri="{FF2B5EF4-FFF2-40B4-BE49-F238E27FC236}">
                <a16:creationId xmlns:a16="http://schemas.microsoft.com/office/drawing/2014/main" id="{244EE395-FE96-0584-73E6-7ED2E3C03C04}"/>
              </a:ext>
            </a:extLst>
          </p:cNvPr>
          <p:cNvSpPr/>
          <p:nvPr/>
        </p:nvSpPr>
        <p:spPr>
          <a:xfrm>
            <a:off x="6971153" y="2121965"/>
            <a:ext cx="2615805" cy="1571752"/>
          </a:xfrm>
          <a:prstGeom prst="rect">
            <a:avLst/>
          </a:prstGeom>
          <a:solidFill>
            <a:srgbClr val="BFC7D9"/>
          </a:solidFill>
          <a:ln w="952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chemeClr val="tx1"/>
              </a:solidFill>
            </a:endParaRPr>
          </a:p>
        </p:txBody>
      </p:sp>
      <p:sp>
        <p:nvSpPr>
          <p:cNvPr id="114" name="TextBox 113">
            <a:extLst>
              <a:ext uri="{FF2B5EF4-FFF2-40B4-BE49-F238E27FC236}">
                <a16:creationId xmlns:a16="http://schemas.microsoft.com/office/drawing/2014/main" id="{5A2B9BB4-9E02-F435-89C4-6F0D93D2EF38}"/>
              </a:ext>
            </a:extLst>
          </p:cNvPr>
          <p:cNvSpPr txBox="1"/>
          <p:nvPr/>
        </p:nvSpPr>
        <p:spPr>
          <a:xfrm>
            <a:off x="1195331" y="916169"/>
            <a:ext cx="5652622" cy="507831"/>
          </a:xfrm>
          <a:prstGeom prst="rect">
            <a:avLst/>
          </a:prstGeom>
          <a:noFill/>
        </p:spPr>
        <p:txBody>
          <a:bodyPr wrap="square" lIns="0" tIns="0" rIns="0" bIns="0" rtlCol="0">
            <a:spAutoFit/>
          </a:bodyPr>
          <a:lstStyle/>
          <a:p>
            <a:r>
              <a:rPr lang="en-GB" sz="1100" dirty="0">
                <a:effectLst/>
                <a:ea typeface="Calibri" panose="020F0502020204030204" pitchFamily="34" charset="0"/>
                <a:cs typeface="Arial" panose="020B0604020202020204" pitchFamily="34" charset="0"/>
              </a:rPr>
              <a:t>Our commitment to international development forms part of a </a:t>
            </a:r>
            <a:r>
              <a:rPr lang="en-GB" sz="1100" b="1" dirty="0">
                <a:effectLst/>
                <a:ea typeface="Calibri" panose="020F0502020204030204" pitchFamily="34" charset="0"/>
                <a:cs typeface="Arial" panose="020B0604020202020204" pitchFamily="34" charset="0"/>
              </a:rPr>
              <a:t>coherent UK international approach</a:t>
            </a:r>
            <a:r>
              <a:rPr lang="en-GB" sz="1100" dirty="0">
                <a:effectLst/>
                <a:ea typeface="Calibri" panose="020F0502020204030204" pitchFamily="34" charset="0"/>
                <a:cs typeface="Arial" panose="020B0604020202020204" pitchFamily="34" charset="0"/>
              </a:rPr>
              <a:t>. It is both morally right and protects our interest in an open and stable international order, and in the sovereignty, security and prosperity of the British people.</a:t>
            </a:r>
            <a:endParaRPr lang="en-GB" sz="1100" dirty="0">
              <a:solidFill>
                <a:schemeClr val="accent2"/>
              </a:solidFill>
            </a:endParaRPr>
          </a:p>
        </p:txBody>
      </p:sp>
      <p:sp>
        <p:nvSpPr>
          <p:cNvPr id="22" name="TextBox 21">
            <a:extLst>
              <a:ext uri="{FF2B5EF4-FFF2-40B4-BE49-F238E27FC236}">
                <a16:creationId xmlns:a16="http://schemas.microsoft.com/office/drawing/2014/main" id="{4FBB4005-465C-F0F7-65B3-5F8101E6CBA4}"/>
              </a:ext>
            </a:extLst>
          </p:cNvPr>
          <p:cNvSpPr txBox="1"/>
          <p:nvPr/>
        </p:nvSpPr>
        <p:spPr>
          <a:xfrm>
            <a:off x="1656337" y="2939111"/>
            <a:ext cx="5210938" cy="1984582"/>
          </a:xfrm>
          <a:prstGeom prst="rect">
            <a:avLst/>
          </a:prstGeom>
          <a:noFill/>
        </p:spPr>
        <p:txBody>
          <a:bodyPr wrap="square" lIns="0" tIns="0" rIns="0" bIns="0" rtlCol="0">
            <a:spAutoFit/>
          </a:bodyPr>
          <a:lstStyle/>
          <a:p>
            <a:pPr marL="342900" lvl="0" indent="-342900" algn="just">
              <a:lnSpc>
                <a:spcPct val="107000"/>
              </a:lnSpc>
              <a:spcAft>
                <a:spcPts val="800"/>
              </a:spcAft>
              <a:buSzPct val="100000"/>
              <a:buFont typeface="+mj-lt"/>
              <a:buAutoNum type="arabicPeriod"/>
            </a:pPr>
            <a:r>
              <a:rPr lang="en-GB" sz="1150" kern="100">
                <a:effectLst/>
                <a:ea typeface="Times New Roman" panose="02020603050405020304" pitchFamily="18" charset="0"/>
                <a:cs typeface="Arial" panose="020B0604020202020204" pitchFamily="34" charset="0"/>
              </a:rPr>
              <a:t>Mobilising the money to finance development</a:t>
            </a:r>
            <a:endParaRPr lang="en-GB" sz="1150" kern="100">
              <a:effectLst/>
              <a:ea typeface="Calibri" panose="020F0502020204030204" pitchFamily="34" charset="0"/>
              <a:cs typeface="Arial" panose="020B0604020202020204" pitchFamily="34" charset="0"/>
            </a:endParaRPr>
          </a:p>
          <a:p>
            <a:pPr marL="342900" lvl="0" indent="-342900" algn="just">
              <a:lnSpc>
                <a:spcPct val="107000"/>
              </a:lnSpc>
              <a:spcAft>
                <a:spcPts val="800"/>
              </a:spcAft>
              <a:buSzPct val="100000"/>
              <a:buFont typeface="+mj-lt"/>
              <a:buAutoNum type="arabicPeriod"/>
            </a:pPr>
            <a:r>
              <a:rPr lang="en-GB" sz="1150" kern="100">
                <a:effectLst/>
                <a:ea typeface="Times New Roman" panose="02020603050405020304" pitchFamily="18" charset="0"/>
                <a:cs typeface="Arial" panose="020B0604020202020204" pitchFamily="34" charset="0"/>
              </a:rPr>
              <a:t>Strengthening &amp; reforming the international system </a:t>
            </a:r>
            <a:endParaRPr lang="en-GB" sz="1150" kern="100">
              <a:ea typeface="Times New Roman" panose="02020603050405020304" pitchFamily="18" charset="0"/>
              <a:cs typeface="Arial" panose="020B0604020202020204" pitchFamily="34" charset="0"/>
            </a:endParaRPr>
          </a:p>
          <a:p>
            <a:pPr marL="342900" lvl="0" indent="-342900" algn="just">
              <a:lnSpc>
                <a:spcPct val="107000"/>
              </a:lnSpc>
              <a:spcAft>
                <a:spcPts val="800"/>
              </a:spcAft>
              <a:buFont typeface="+mj-lt"/>
              <a:buAutoNum type="arabicPeriod"/>
            </a:pPr>
            <a:r>
              <a:rPr lang="en-GB" sz="1150" kern="100">
                <a:effectLst/>
                <a:ea typeface="Times New Roman" panose="02020603050405020304" pitchFamily="18" charset="0"/>
                <a:cs typeface="Arial" panose="020B0604020202020204" pitchFamily="34" charset="0"/>
              </a:rPr>
              <a:t>Harnessing innovation, new technologies, science and research.</a:t>
            </a:r>
            <a:endParaRPr lang="en-GB" sz="1150" kern="100">
              <a:effectLs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50" kern="100">
                <a:effectLst/>
                <a:ea typeface="Times New Roman" panose="02020603050405020304" pitchFamily="18" charset="0"/>
                <a:cs typeface="Arial" panose="020B0604020202020204" pitchFamily="34" charset="0"/>
              </a:rPr>
              <a:t>Ensuring opportunities for all</a:t>
            </a:r>
            <a:endParaRPr lang="en-GB" sz="1150" kern="100">
              <a:effectLs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50" kern="100">
                <a:effectLst/>
                <a:ea typeface="Times New Roman" panose="02020603050405020304" pitchFamily="18" charset="0"/>
                <a:cs typeface="Arial" panose="020B0604020202020204" pitchFamily="34" charset="0"/>
              </a:rPr>
              <a:t>Champion action to address state fragility, anticipate and prevent crises</a:t>
            </a:r>
            <a:endParaRPr lang="en-GB" sz="1150" kern="100">
              <a:effectLs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50" kern="100">
                <a:effectLst/>
                <a:ea typeface="Times New Roman" panose="02020603050405020304" pitchFamily="18" charset="0"/>
                <a:cs typeface="Arial" panose="020B0604020202020204" pitchFamily="34" charset="0"/>
              </a:rPr>
              <a:t>Building resilience &amp; enabling adaptation </a:t>
            </a:r>
            <a:endParaRPr lang="en-GB" sz="1150" kern="100">
              <a:effectLs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GB" sz="1150" kern="100">
                <a:effectLst/>
                <a:ea typeface="Times New Roman" panose="02020603050405020304" pitchFamily="18" charset="0"/>
                <a:cs typeface="Arial" panose="020B0604020202020204" pitchFamily="34" charset="0"/>
              </a:rPr>
              <a:t>Standing up for our values</a:t>
            </a:r>
            <a:endParaRPr lang="en-GB" sz="1150" kern="100">
              <a:effectLst/>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E2D01F8-B741-AB15-7DD1-F17B81AF5B2D}"/>
              </a:ext>
            </a:extLst>
          </p:cNvPr>
          <p:cNvSpPr/>
          <p:nvPr/>
        </p:nvSpPr>
        <p:spPr>
          <a:xfrm>
            <a:off x="0" y="1"/>
            <a:ext cx="9601200" cy="733348"/>
          </a:xfrm>
          <a:prstGeom prst="rect">
            <a:avLst/>
          </a:prstGeom>
          <a:solidFill>
            <a:srgbClr val="000037"/>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GB" sz="2800" kern="0" dirty="0">
                <a:solidFill>
                  <a:schemeClr val="bg1"/>
                </a:solidFill>
              </a:rPr>
              <a:t> UK </a:t>
            </a:r>
            <a:r>
              <a:rPr lang="en-GB" sz="2800" kern="0" dirty="0">
                <a:solidFill>
                  <a:schemeClr val="bg1"/>
                </a:solidFill>
                <a:effectLst>
                  <a:outerShdw blurRad="38100" dist="38100" dir="2700000" algn="tl">
                    <a:srgbClr val="000000">
                      <a:alpha val="43137"/>
                    </a:srgbClr>
                  </a:outerShdw>
                </a:effectLst>
              </a:rPr>
              <a:t>Development Strategy On A Slide </a:t>
            </a:r>
          </a:p>
        </p:txBody>
      </p:sp>
      <p:sp>
        <p:nvSpPr>
          <p:cNvPr id="71" name="TextBox 70">
            <a:extLst>
              <a:ext uri="{FF2B5EF4-FFF2-40B4-BE49-F238E27FC236}">
                <a16:creationId xmlns:a16="http://schemas.microsoft.com/office/drawing/2014/main" id="{00F7319D-F60E-B2FF-6DBE-FA321A7A9A9D}"/>
              </a:ext>
            </a:extLst>
          </p:cNvPr>
          <p:cNvSpPr txBox="1"/>
          <p:nvPr/>
        </p:nvSpPr>
        <p:spPr>
          <a:xfrm>
            <a:off x="1193101" y="1829479"/>
            <a:ext cx="5654852" cy="507831"/>
          </a:xfrm>
          <a:prstGeom prst="rect">
            <a:avLst/>
          </a:prstGeom>
          <a:noFill/>
        </p:spPr>
        <p:txBody>
          <a:bodyPr wrap="square" lIns="0" tIns="0" rIns="0" bIns="0" rtlCol="0">
            <a:spAutoFit/>
          </a:bodyPr>
          <a:lstStyle/>
          <a:p>
            <a:r>
              <a:rPr lang="en-GB" sz="1100" b="1" kern="100" dirty="0">
                <a:ea typeface="Calibri" panose="020F0502020204030204" pitchFamily="34" charset="0"/>
                <a:cs typeface="Calibri" panose="020F0502020204030204" pitchFamily="34" charset="0"/>
              </a:rPr>
              <a:t>To end extreme poverty and tackle climate change and biodiversity loss</a:t>
            </a:r>
            <a:r>
              <a:rPr lang="en-GB" sz="1100" kern="100" dirty="0">
                <a:ea typeface="Calibri" panose="020F0502020204030204" pitchFamily="34" charset="0"/>
                <a:cs typeface="Calibri" panose="020F0502020204030204" pitchFamily="34" charset="0"/>
              </a:rPr>
              <a:t>. Achieving this goal and meeting the UN Sustainable Development Goals (SDGs) is only possible if all countries achieve sustainable and inclusive economic growth.</a:t>
            </a:r>
            <a:endParaRPr lang="en-GB" sz="1100" b="1" kern="0" dirty="0">
              <a:solidFill>
                <a:srgbClr val="143172"/>
              </a:solidFill>
            </a:endParaRPr>
          </a:p>
        </p:txBody>
      </p:sp>
      <p:cxnSp>
        <p:nvCxnSpPr>
          <p:cNvPr id="62" name="Straight Connector 61">
            <a:extLst>
              <a:ext uri="{FF2B5EF4-FFF2-40B4-BE49-F238E27FC236}">
                <a16:creationId xmlns:a16="http://schemas.microsoft.com/office/drawing/2014/main" id="{D6C59077-06E8-7EFE-E932-84CD81B100BF}"/>
              </a:ext>
            </a:extLst>
          </p:cNvPr>
          <p:cNvCxnSpPr>
            <a:cxnSpLocks/>
          </p:cNvCxnSpPr>
          <p:nvPr/>
        </p:nvCxnSpPr>
        <p:spPr>
          <a:xfrm>
            <a:off x="1092980" y="1645965"/>
            <a:ext cx="5754973" cy="11937"/>
          </a:xfrm>
          <a:prstGeom prst="line">
            <a:avLst/>
          </a:prstGeom>
          <a:ln w="3175">
            <a:solidFill>
              <a:schemeClr val="bg2">
                <a:lumMod val="95000"/>
              </a:schemeClr>
            </a:solidFill>
            <a:headEnd type="none" w="med" len="med"/>
            <a:tailEnd type="none" w="med" len="med"/>
          </a:ln>
          <a:effectLst>
            <a:outerShdw blurRad="63500" sx="102000" sy="102000" algn="ctr" rotWithShape="0">
              <a:prstClr val="black">
                <a:alpha val="40000"/>
              </a:prstClr>
            </a:outerShdw>
            <a:reflection blurRad="6350" stA="50000" endA="300" endPos="55500" dist="1016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518114C1-E58A-1F63-7AF7-671008301D3E}"/>
              </a:ext>
            </a:extLst>
          </p:cNvPr>
          <p:cNvSpPr txBox="1"/>
          <p:nvPr/>
        </p:nvSpPr>
        <p:spPr>
          <a:xfrm>
            <a:off x="1063466" y="5607850"/>
            <a:ext cx="5803809" cy="622606"/>
          </a:xfrm>
          <a:prstGeom prst="rect">
            <a:avLst/>
          </a:prstGeom>
          <a:noFill/>
        </p:spPr>
        <p:txBody>
          <a:bodyPr wrap="square">
            <a:spAutoFit/>
          </a:bodyPr>
          <a:lstStyle/>
          <a:p>
            <a:pPr>
              <a:lnSpc>
                <a:spcPct val="107000"/>
              </a:lnSpc>
              <a:spcBef>
                <a:spcPts val="800"/>
              </a:spcBef>
              <a:spcAft>
                <a:spcPts val="800"/>
              </a:spcAft>
            </a:pPr>
            <a:r>
              <a:rPr lang="en-GB" sz="1100" dirty="0">
                <a:ea typeface="Calibri" panose="020F0502020204030204" pitchFamily="34" charset="0"/>
                <a:cs typeface="Arial" panose="020B0604020202020204" pitchFamily="34" charset="0"/>
              </a:rPr>
              <a:t>O</a:t>
            </a:r>
            <a:r>
              <a:rPr lang="en-GB" sz="1100" dirty="0">
                <a:effectLst/>
                <a:ea typeface="Calibri" panose="020F0502020204030204" pitchFamily="34" charset="0"/>
                <a:cs typeface="Arial" panose="020B0604020202020204" pitchFamily="34" charset="0"/>
              </a:rPr>
              <a:t>ur commitment to the </a:t>
            </a:r>
            <a:r>
              <a:rPr lang="en-GB" sz="1100" b="1" dirty="0">
                <a:solidFill>
                  <a:srgbClr val="0B0C0C"/>
                </a:solidFill>
                <a:effectLst/>
                <a:ea typeface="Calibri" panose="020F0502020204030204" pitchFamily="34" charset="0"/>
                <a:cs typeface="Arial" panose="020B0604020202020204" pitchFamily="34" charset="0"/>
              </a:rPr>
              <a:t>UN Sustainable Development Goals as our guiding vision</a:t>
            </a:r>
            <a:r>
              <a:rPr lang="en-GB" sz="1100" dirty="0">
                <a:solidFill>
                  <a:srgbClr val="0B0C0C"/>
                </a:solidFill>
                <a:effectLst/>
                <a:ea typeface="Calibri" panose="020F0502020204030204" pitchFamily="34" charset="0"/>
                <a:cs typeface="Arial" panose="020B0604020202020204" pitchFamily="34" charset="0"/>
              </a:rPr>
              <a:t>, and to a distinct UK offer, built around patient and mutually respectfully partnerships, sits across everything we do. </a:t>
            </a:r>
            <a:endParaRPr lang="en-GB" sz="1100" kern="100" dirty="0">
              <a:effectLst/>
              <a:ea typeface="Calibri" panose="020F0502020204030204" pitchFamily="34" charset="0"/>
              <a:cs typeface="Arial" panose="020B0604020202020204" pitchFamily="34" charset="0"/>
            </a:endParaRPr>
          </a:p>
        </p:txBody>
      </p:sp>
      <p:sp>
        <p:nvSpPr>
          <p:cNvPr id="1040" name="TextBox 1039">
            <a:extLst>
              <a:ext uri="{FF2B5EF4-FFF2-40B4-BE49-F238E27FC236}">
                <a16:creationId xmlns:a16="http://schemas.microsoft.com/office/drawing/2014/main" id="{1C1893D6-AF46-3B5A-1087-7A7E9C720377}"/>
              </a:ext>
            </a:extLst>
          </p:cNvPr>
          <p:cNvSpPr txBox="1"/>
          <p:nvPr/>
        </p:nvSpPr>
        <p:spPr>
          <a:xfrm>
            <a:off x="7025764" y="5429746"/>
            <a:ext cx="2612569" cy="1116972"/>
          </a:xfrm>
          <a:prstGeom prst="rect">
            <a:avLst/>
          </a:prstGeom>
          <a:noFill/>
        </p:spPr>
        <p:txBody>
          <a:bodyPr wrap="square">
            <a:spAutoFit/>
          </a:bodyPr>
          <a:lstStyle/>
          <a:p>
            <a:pPr>
              <a:lnSpc>
                <a:spcPct val="107000"/>
              </a:lnSpc>
              <a:spcAft>
                <a:spcPts val="800"/>
              </a:spcAft>
            </a:pPr>
            <a:r>
              <a:rPr lang="en-GB" sz="1050" b="1" kern="100">
                <a:solidFill>
                  <a:schemeClr val="accent1">
                    <a:lumMod val="75000"/>
                  </a:schemeClr>
                </a:solidFill>
                <a:effectLst/>
                <a:latin typeface="Arial Body"/>
                <a:ea typeface="Calibri" panose="020F0502020204030204" pitchFamily="34" charset="0"/>
                <a:cs typeface="Calibri" panose="020F0502020204030204" pitchFamily="34" charset="0"/>
              </a:rPr>
              <a:t>Best of Britain: </a:t>
            </a:r>
            <a:r>
              <a:rPr lang="en-GB" sz="1050" kern="100">
                <a:effectLst/>
                <a:latin typeface="Arial Body"/>
                <a:ea typeface="Calibri" panose="020F0502020204030204" pitchFamily="34" charset="0"/>
                <a:cs typeface="Calibri" panose="020F0502020204030204" pitchFamily="34" charset="0"/>
              </a:rPr>
              <a:t>We draw on all of Government, our private sector and civil society and use all our levers, from our expertise to our finance, to deliver. Our grant aid is focused on the poorest and most vulnerable. </a:t>
            </a:r>
            <a:endParaRPr lang="en-GB" sz="1050" kern="100">
              <a:effectLst/>
              <a:latin typeface="Arial Body"/>
              <a:ea typeface="Calibri" panose="020F0502020204030204" pitchFamily="34" charset="0"/>
              <a:cs typeface="Arial" panose="020B0604020202020204" pitchFamily="34" charset="0"/>
            </a:endParaRPr>
          </a:p>
        </p:txBody>
      </p:sp>
      <p:sp>
        <p:nvSpPr>
          <p:cNvPr id="1037" name="TextBox 1036">
            <a:extLst>
              <a:ext uri="{FF2B5EF4-FFF2-40B4-BE49-F238E27FC236}">
                <a16:creationId xmlns:a16="http://schemas.microsoft.com/office/drawing/2014/main" id="{9C508E7A-CE22-C744-CCE1-70A1B2151B4B}"/>
              </a:ext>
            </a:extLst>
          </p:cNvPr>
          <p:cNvSpPr txBox="1"/>
          <p:nvPr/>
        </p:nvSpPr>
        <p:spPr>
          <a:xfrm>
            <a:off x="7005159" y="3804071"/>
            <a:ext cx="2514955" cy="1462708"/>
          </a:xfrm>
          <a:prstGeom prst="rect">
            <a:avLst/>
          </a:prstGeom>
          <a:noFill/>
        </p:spPr>
        <p:txBody>
          <a:bodyPr wrap="square">
            <a:spAutoFit/>
          </a:bodyPr>
          <a:lstStyle/>
          <a:p>
            <a:pPr>
              <a:lnSpc>
                <a:spcPct val="107000"/>
              </a:lnSpc>
              <a:spcAft>
                <a:spcPts val="800"/>
              </a:spcAft>
            </a:pPr>
            <a:r>
              <a:rPr lang="en-GB" sz="1050" b="1" kern="100">
                <a:solidFill>
                  <a:srgbClr val="000037"/>
                </a:solidFill>
                <a:effectLst/>
                <a:ea typeface="Calibri" panose="020F0502020204030204" pitchFamily="34" charset="0"/>
                <a:cs typeface="Arial" panose="020B0604020202020204" pitchFamily="34" charset="0"/>
              </a:rPr>
              <a:t>Mutual Respect:</a:t>
            </a:r>
            <a:r>
              <a:rPr lang="en-GB" sz="1050" b="1" kern="100">
                <a:solidFill>
                  <a:srgbClr val="000037"/>
                </a:solidFill>
                <a:ea typeface="Calibri" panose="020F0502020204030204" pitchFamily="34" charset="0"/>
                <a:cs typeface="Arial" panose="020B0604020202020204" pitchFamily="34" charset="0"/>
              </a:rPr>
              <a:t> </a:t>
            </a:r>
            <a:r>
              <a:rPr lang="en-GB" sz="1050">
                <a:effectLst/>
                <a:ea typeface="Calibri" panose="020F0502020204030204" pitchFamily="34" charset="0"/>
                <a:cs typeface="Arial" panose="020B0604020202020204" pitchFamily="34" charset="0"/>
              </a:rPr>
              <a:t>We respond to locally owned priorities and contexts and deliver through local institutions as far as possible. We support mutual accountability and transparency. We are open about our values but respect that not all our partners will share these and seek common ground. </a:t>
            </a:r>
            <a:endParaRPr lang="en-GB" sz="1050" kern="100">
              <a:solidFill>
                <a:schemeClr val="tx2">
                  <a:lumMod val="75000"/>
                </a:schemeClr>
              </a:solidFill>
              <a:effectLst/>
              <a:ea typeface="Calibri" panose="020F0502020204030204" pitchFamily="34" charset="0"/>
              <a:cs typeface="Arial" panose="020B0604020202020204" pitchFamily="34" charset="0"/>
            </a:endParaRPr>
          </a:p>
        </p:txBody>
      </p:sp>
      <p:pic>
        <p:nvPicPr>
          <p:cNvPr id="1054" name="Picture 1053">
            <a:extLst>
              <a:ext uri="{FF2B5EF4-FFF2-40B4-BE49-F238E27FC236}">
                <a16:creationId xmlns:a16="http://schemas.microsoft.com/office/drawing/2014/main" id="{FF4CEDD2-6FEC-3548-F434-E4A90E76A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781" y="6353869"/>
            <a:ext cx="4075299" cy="468659"/>
          </a:xfrm>
          <a:prstGeom prst="rect">
            <a:avLst/>
          </a:prstGeom>
        </p:spPr>
      </p:pic>
      <p:sp>
        <p:nvSpPr>
          <p:cNvPr id="9" name="TextBox 8">
            <a:extLst>
              <a:ext uri="{FF2B5EF4-FFF2-40B4-BE49-F238E27FC236}">
                <a16:creationId xmlns:a16="http://schemas.microsoft.com/office/drawing/2014/main" id="{E6C2E3DA-B1BE-8C9C-E100-BF9E041B04CC}"/>
              </a:ext>
            </a:extLst>
          </p:cNvPr>
          <p:cNvSpPr txBox="1"/>
          <p:nvPr/>
        </p:nvSpPr>
        <p:spPr>
          <a:xfrm>
            <a:off x="-11912" y="828968"/>
            <a:ext cx="1023068" cy="669414"/>
          </a:xfrm>
          <a:prstGeom prst="rect">
            <a:avLst/>
          </a:prstGeom>
          <a:noFill/>
        </p:spPr>
        <p:txBody>
          <a:bodyPr wrap="square">
            <a:spAutoFit/>
          </a:bodyPr>
          <a:lstStyle/>
          <a:p>
            <a:r>
              <a:rPr lang="en-GB" sz="1250" b="1" kern="0">
                <a:solidFill>
                  <a:srgbClr val="000037"/>
                </a:solidFill>
                <a:latin typeface="+mj-lt"/>
              </a:rPr>
              <a:t>Our National Interest </a:t>
            </a:r>
            <a:endParaRPr lang="en-GB" sz="1250">
              <a:latin typeface="+mj-lt"/>
            </a:endParaRPr>
          </a:p>
        </p:txBody>
      </p:sp>
      <p:sp>
        <p:nvSpPr>
          <p:cNvPr id="11" name="TextBox 10">
            <a:extLst>
              <a:ext uri="{FF2B5EF4-FFF2-40B4-BE49-F238E27FC236}">
                <a16:creationId xmlns:a16="http://schemas.microsoft.com/office/drawing/2014/main" id="{61847CB5-0F4E-7176-DAD7-17280EFDEA73}"/>
              </a:ext>
            </a:extLst>
          </p:cNvPr>
          <p:cNvSpPr txBox="1"/>
          <p:nvPr/>
        </p:nvSpPr>
        <p:spPr>
          <a:xfrm>
            <a:off x="-13753" y="1732869"/>
            <a:ext cx="964551" cy="669414"/>
          </a:xfrm>
          <a:prstGeom prst="rect">
            <a:avLst/>
          </a:prstGeom>
          <a:noFill/>
        </p:spPr>
        <p:txBody>
          <a:bodyPr wrap="square">
            <a:spAutoFit/>
          </a:bodyPr>
          <a:lstStyle/>
          <a:p>
            <a:r>
              <a:rPr lang="en-GB" sz="1250" b="1" kern="0">
                <a:solidFill>
                  <a:srgbClr val="000037"/>
                </a:solidFill>
              </a:rPr>
              <a:t>Our </a:t>
            </a:r>
            <a:r>
              <a:rPr lang="en-GB" sz="1250" b="1" kern="0">
                <a:solidFill>
                  <a:srgbClr val="000037"/>
                </a:solidFill>
                <a:latin typeface="+mj-lt"/>
              </a:rPr>
              <a:t>Strategic</a:t>
            </a:r>
            <a:r>
              <a:rPr lang="en-GB" sz="1250" b="1" kern="0">
                <a:solidFill>
                  <a:srgbClr val="000037"/>
                </a:solidFill>
              </a:rPr>
              <a:t> </a:t>
            </a:r>
          </a:p>
          <a:p>
            <a:r>
              <a:rPr lang="en-GB" sz="1250" b="1" kern="0">
                <a:solidFill>
                  <a:srgbClr val="000037"/>
                </a:solidFill>
              </a:rPr>
              <a:t>Goal </a:t>
            </a:r>
            <a:endParaRPr lang="en-GB" sz="1250">
              <a:solidFill>
                <a:srgbClr val="000037"/>
              </a:solidFill>
            </a:endParaRPr>
          </a:p>
        </p:txBody>
      </p:sp>
      <p:sp>
        <p:nvSpPr>
          <p:cNvPr id="14" name="Rectangle 13">
            <a:extLst>
              <a:ext uri="{FF2B5EF4-FFF2-40B4-BE49-F238E27FC236}">
                <a16:creationId xmlns:a16="http://schemas.microsoft.com/office/drawing/2014/main" id="{88F22C89-FAB8-DFBE-65CA-969B215354AB}"/>
              </a:ext>
            </a:extLst>
          </p:cNvPr>
          <p:cNvSpPr/>
          <p:nvPr/>
        </p:nvSpPr>
        <p:spPr>
          <a:xfrm>
            <a:off x="-3812" y="2585519"/>
            <a:ext cx="1462697" cy="266469"/>
          </a:xfrm>
          <a:prstGeom prst="rect">
            <a:avLst/>
          </a:prstGeom>
          <a:solidFill>
            <a:srgbClr val="9EBEE4">
              <a:alpha val="25000"/>
            </a:srgb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chemeClr val="tx1"/>
              </a:solidFill>
            </a:endParaRPr>
          </a:p>
        </p:txBody>
      </p:sp>
      <p:sp>
        <p:nvSpPr>
          <p:cNvPr id="16" name="TextBox 15">
            <a:extLst>
              <a:ext uri="{FF2B5EF4-FFF2-40B4-BE49-F238E27FC236}">
                <a16:creationId xmlns:a16="http://schemas.microsoft.com/office/drawing/2014/main" id="{1331DABC-2EA9-56C2-95E9-E1DDB8A39494}"/>
              </a:ext>
            </a:extLst>
          </p:cNvPr>
          <p:cNvSpPr txBox="1"/>
          <p:nvPr/>
        </p:nvSpPr>
        <p:spPr>
          <a:xfrm>
            <a:off x="-7177" y="2583943"/>
            <a:ext cx="1466062" cy="461665"/>
          </a:xfrm>
          <a:prstGeom prst="rect">
            <a:avLst/>
          </a:prstGeom>
          <a:noFill/>
        </p:spPr>
        <p:txBody>
          <a:bodyPr wrap="square">
            <a:spAutoFit/>
          </a:bodyPr>
          <a:lstStyle/>
          <a:p>
            <a:r>
              <a:rPr lang="en-GB" sz="1200" b="1" kern="0">
                <a:solidFill>
                  <a:srgbClr val="000037"/>
                </a:solidFill>
                <a:latin typeface="+mj-lt"/>
              </a:rPr>
              <a:t>Our Key Areas of Action: </a:t>
            </a:r>
          </a:p>
        </p:txBody>
      </p:sp>
      <p:sp>
        <p:nvSpPr>
          <p:cNvPr id="19" name="TextBox 18">
            <a:extLst>
              <a:ext uri="{FF2B5EF4-FFF2-40B4-BE49-F238E27FC236}">
                <a16:creationId xmlns:a16="http://schemas.microsoft.com/office/drawing/2014/main" id="{F29F0735-88ED-4D3A-7DB8-5E29F8F37C42}"/>
              </a:ext>
            </a:extLst>
          </p:cNvPr>
          <p:cNvSpPr txBox="1"/>
          <p:nvPr/>
        </p:nvSpPr>
        <p:spPr>
          <a:xfrm>
            <a:off x="-24469" y="5596515"/>
            <a:ext cx="1043748" cy="854080"/>
          </a:xfrm>
          <a:prstGeom prst="rect">
            <a:avLst/>
          </a:prstGeom>
          <a:noFill/>
        </p:spPr>
        <p:txBody>
          <a:bodyPr wrap="square">
            <a:spAutoFit/>
          </a:bodyPr>
          <a:lstStyle/>
          <a:p>
            <a:r>
              <a:rPr lang="en-GB" sz="1250" b="1" kern="0">
                <a:solidFill>
                  <a:srgbClr val="000037"/>
                </a:solidFill>
                <a:latin typeface="+mj-lt"/>
              </a:rPr>
              <a:t>Our Strategic </a:t>
            </a:r>
          </a:p>
          <a:p>
            <a:r>
              <a:rPr lang="en-GB" sz="1250" b="1" kern="0">
                <a:solidFill>
                  <a:srgbClr val="000037"/>
                </a:solidFill>
                <a:latin typeface="+mj-lt"/>
              </a:rPr>
              <a:t>Thread </a:t>
            </a:r>
          </a:p>
          <a:p>
            <a:endParaRPr lang="en-GB" sz="1200">
              <a:latin typeface="+mj-lt"/>
            </a:endParaRPr>
          </a:p>
        </p:txBody>
      </p:sp>
      <p:cxnSp>
        <p:nvCxnSpPr>
          <p:cNvPr id="31" name="Straight Connector 30">
            <a:extLst>
              <a:ext uri="{FF2B5EF4-FFF2-40B4-BE49-F238E27FC236}">
                <a16:creationId xmlns:a16="http://schemas.microsoft.com/office/drawing/2014/main" id="{D1934555-908A-59A8-389A-77637D4A31BC}"/>
              </a:ext>
            </a:extLst>
          </p:cNvPr>
          <p:cNvCxnSpPr>
            <a:cxnSpLocks/>
          </p:cNvCxnSpPr>
          <p:nvPr/>
        </p:nvCxnSpPr>
        <p:spPr>
          <a:xfrm>
            <a:off x="1158190" y="2458430"/>
            <a:ext cx="5732719" cy="0"/>
          </a:xfrm>
          <a:prstGeom prst="line">
            <a:avLst/>
          </a:prstGeom>
          <a:ln w="3175">
            <a:solidFill>
              <a:schemeClr val="bg2">
                <a:lumMod val="95000"/>
              </a:schemeClr>
            </a:solidFill>
            <a:headEnd type="none" w="med" len="med"/>
            <a:tailEnd type="none" w="med" len="med"/>
          </a:ln>
          <a:effectLst>
            <a:outerShdw blurRad="63500" sx="102000" sy="102000" algn="ctr" rotWithShape="0">
              <a:prstClr val="black">
                <a:alpha val="40000"/>
              </a:prstClr>
            </a:outerShdw>
            <a:reflection blurRad="6350" stA="50000" endA="300" endPos="555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264458-2374-0653-CDA9-A45051DDC7BA}"/>
              </a:ext>
            </a:extLst>
          </p:cNvPr>
          <p:cNvCxnSpPr>
            <a:cxnSpLocks/>
          </p:cNvCxnSpPr>
          <p:nvPr/>
        </p:nvCxnSpPr>
        <p:spPr>
          <a:xfrm flipV="1">
            <a:off x="1186108" y="5465046"/>
            <a:ext cx="5686458" cy="55912"/>
          </a:xfrm>
          <a:prstGeom prst="line">
            <a:avLst/>
          </a:prstGeom>
          <a:ln>
            <a:solidFill>
              <a:schemeClr val="bg2">
                <a:lumMod val="95000"/>
              </a:schemeClr>
            </a:solidFill>
            <a:headEnd type="none" w="med" len="med"/>
            <a:tailEnd type="none" w="med" len="med"/>
          </a:ln>
          <a:effectLst>
            <a:outerShdw blurRad="63500" sx="102000" sy="102000" algn="ctr" rotWithShape="0">
              <a:prstClr val="black">
                <a:alpha val="40000"/>
              </a:prstClr>
            </a:outerShdw>
            <a:reflection blurRad="6350" stA="50000" endA="300" endPos="55500" dist="1016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3988C5-0D7F-35D9-F1F1-29AC43F9350B}"/>
              </a:ext>
            </a:extLst>
          </p:cNvPr>
          <p:cNvSpPr txBox="1"/>
          <p:nvPr/>
        </p:nvSpPr>
        <p:spPr>
          <a:xfrm>
            <a:off x="7008395" y="2293248"/>
            <a:ext cx="2543287" cy="1531188"/>
          </a:xfrm>
          <a:prstGeom prst="rect">
            <a:avLst/>
          </a:prstGeom>
          <a:noFill/>
        </p:spPr>
        <p:txBody>
          <a:bodyPr wrap="square">
            <a:spAutoFit/>
          </a:bodyPr>
          <a:lstStyle/>
          <a:p>
            <a:r>
              <a:rPr lang="en-GB" sz="1050" b="1"/>
              <a:t>Global Partnership: </a:t>
            </a:r>
            <a:r>
              <a:rPr lang="en-GB" sz="1050" kern="100">
                <a:effectLst/>
                <a:ea typeface="Calibri" panose="020F0502020204030204" pitchFamily="34" charset="0"/>
                <a:cs typeface="Arial" panose="020B0604020202020204" pitchFamily="34" charset="0"/>
              </a:rPr>
              <a:t>We listen to the asks of partner countries and work together to promote global action</a:t>
            </a:r>
            <a:r>
              <a:rPr lang="en-GB" sz="1050" kern="100">
                <a:effectLst/>
                <a:ea typeface="Calibri" panose="020F0502020204030204" pitchFamily="34" charset="0"/>
                <a:cs typeface="Calibri" panose="020F0502020204030204" pitchFamily="34" charset="0"/>
              </a:rPr>
              <a:t> on issues critical to the SDGs through our global campaigns. </a:t>
            </a:r>
            <a:r>
              <a:rPr lang="en-GB" sz="1050" kern="100">
                <a:effectLst/>
                <a:ea typeface="Calibri" panose="020F0502020204030204" pitchFamily="34" charset="0"/>
                <a:cs typeface="Arial" panose="020B0604020202020204" pitchFamily="34" charset="0"/>
              </a:rPr>
              <a:t>We champion inclusive multilateralism, supporting stronger representation for those excluded.</a:t>
            </a:r>
          </a:p>
          <a:p>
            <a:endParaRPr lang="en-GB" sz="950"/>
          </a:p>
        </p:txBody>
      </p:sp>
      <p:sp>
        <p:nvSpPr>
          <p:cNvPr id="1035" name="Rectangle 1034">
            <a:extLst>
              <a:ext uri="{FF2B5EF4-FFF2-40B4-BE49-F238E27FC236}">
                <a16:creationId xmlns:a16="http://schemas.microsoft.com/office/drawing/2014/main" id="{095230B6-5AB3-5CF2-8ECF-14BE68571AB5}"/>
              </a:ext>
            </a:extLst>
          </p:cNvPr>
          <p:cNvSpPr/>
          <p:nvPr/>
        </p:nvSpPr>
        <p:spPr>
          <a:xfrm>
            <a:off x="6971153" y="943521"/>
            <a:ext cx="2638001" cy="1289841"/>
          </a:xfrm>
          <a:prstGeom prst="rect">
            <a:avLst/>
          </a:prstGeom>
          <a:solidFill>
            <a:schemeClr val="accent2">
              <a:lumMod val="40000"/>
              <a:lumOff val="60000"/>
            </a:schemeClr>
          </a:solidFill>
          <a:ln w="9525">
            <a:no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err="1">
              <a:solidFill>
                <a:schemeClr val="tx1"/>
              </a:solidFill>
            </a:endParaRPr>
          </a:p>
        </p:txBody>
      </p:sp>
      <p:sp>
        <p:nvSpPr>
          <p:cNvPr id="1032" name="Rectangle 1031">
            <a:extLst>
              <a:ext uri="{FF2B5EF4-FFF2-40B4-BE49-F238E27FC236}">
                <a16:creationId xmlns:a16="http://schemas.microsoft.com/office/drawing/2014/main" id="{7EB57C90-0F8A-25EF-743E-B86CC3CA51B7}"/>
              </a:ext>
            </a:extLst>
          </p:cNvPr>
          <p:cNvSpPr/>
          <p:nvPr/>
        </p:nvSpPr>
        <p:spPr>
          <a:xfrm>
            <a:off x="6971153" y="1086"/>
            <a:ext cx="2628633" cy="1004716"/>
          </a:xfrm>
          <a:prstGeom prst="rect">
            <a:avLst/>
          </a:prstGeom>
          <a:solidFill>
            <a:srgbClr val="000037"/>
          </a:solidFill>
          <a:ln w="9525">
            <a:solidFill>
              <a:srgbClr val="000037"/>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r"/>
            <a:endParaRPr lang="en-GB" sz="1200" kern="0" err="1">
              <a:solidFill>
                <a:schemeClr val="tx1"/>
              </a:solidFill>
            </a:endParaRPr>
          </a:p>
        </p:txBody>
      </p:sp>
      <p:sp>
        <p:nvSpPr>
          <p:cNvPr id="98" name="TextBox 97">
            <a:extLst>
              <a:ext uri="{FF2B5EF4-FFF2-40B4-BE49-F238E27FC236}">
                <a16:creationId xmlns:a16="http://schemas.microsoft.com/office/drawing/2014/main" id="{53BC5E7C-4782-03F7-528A-215F2C796916}"/>
              </a:ext>
            </a:extLst>
          </p:cNvPr>
          <p:cNvSpPr txBox="1"/>
          <p:nvPr/>
        </p:nvSpPr>
        <p:spPr>
          <a:xfrm>
            <a:off x="7090142" y="80489"/>
            <a:ext cx="2612569" cy="1110560"/>
          </a:xfrm>
          <a:prstGeom prst="rect">
            <a:avLst/>
          </a:prstGeom>
          <a:noFill/>
        </p:spPr>
        <p:txBody>
          <a:bodyPr wrap="square" lIns="0" tIns="0" rIns="0" bIns="0" rtlCol="0">
            <a:spAutoFit/>
          </a:bodyPr>
          <a:lstStyle/>
          <a:p>
            <a:pPr>
              <a:lnSpc>
                <a:spcPct val="107000"/>
              </a:lnSpc>
              <a:spcAft>
                <a:spcPts val="600"/>
              </a:spcAft>
            </a:pPr>
            <a:r>
              <a:rPr lang="en-GB" sz="1050" b="1" kern="0">
                <a:solidFill>
                  <a:schemeClr val="bg1"/>
                </a:solidFill>
              </a:rPr>
              <a:t>Patient Development and Diplomacy: </a:t>
            </a:r>
            <a:r>
              <a:rPr lang="en-GB" sz="1050" kern="100">
                <a:solidFill>
                  <a:schemeClr val="bg1"/>
                </a:solidFill>
                <a:effectLst/>
                <a:ea typeface="Calibri" panose="020F0502020204030204" pitchFamily="34" charset="0"/>
                <a:cs typeface="Calibri" panose="020F0502020204030204" pitchFamily="34" charset="0"/>
              </a:rPr>
              <a:t>Building on the direction set in the International Development Strategy, we deliver a distinct UK offer</a:t>
            </a:r>
            <a:r>
              <a:rPr lang="en-GB" sz="1050" kern="100">
                <a:solidFill>
                  <a:schemeClr val="bg1"/>
                </a:solidFill>
                <a:effectLst/>
                <a:ea typeface="Calibri" panose="020F0502020204030204" pitchFamily="34" charset="0"/>
                <a:cs typeface="Arial" panose="020B0604020202020204" pitchFamily="34" charset="0"/>
              </a:rPr>
              <a:t> </a:t>
            </a:r>
            <a:r>
              <a:rPr lang="en-GB" sz="1050" kern="100">
                <a:solidFill>
                  <a:schemeClr val="bg1"/>
                </a:solidFill>
                <a:effectLst/>
                <a:ea typeface="Calibri" panose="020F0502020204030204" pitchFamily="34" charset="0"/>
                <a:cs typeface="Calibri" panose="020F0502020204030204" pitchFamily="34" charset="0"/>
              </a:rPr>
              <a:t>within this framework for action:</a:t>
            </a:r>
            <a:endParaRPr lang="en-GB" sz="1050" kern="100">
              <a:solidFill>
                <a:schemeClr val="bg1"/>
              </a:solidFill>
              <a:effectLst/>
              <a:ea typeface="Calibri" panose="020F0502020204030204" pitchFamily="34" charset="0"/>
              <a:cs typeface="Arial" panose="020B0604020202020204" pitchFamily="34" charset="0"/>
            </a:endParaRPr>
          </a:p>
          <a:p>
            <a:endParaRPr lang="en-GB" sz="1100" b="1" kern="0">
              <a:solidFill>
                <a:srgbClr val="012169"/>
              </a:solidFill>
            </a:endParaRPr>
          </a:p>
        </p:txBody>
      </p:sp>
      <p:sp>
        <p:nvSpPr>
          <p:cNvPr id="107" name="TextBox 106">
            <a:extLst>
              <a:ext uri="{FF2B5EF4-FFF2-40B4-BE49-F238E27FC236}">
                <a16:creationId xmlns:a16="http://schemas.microsoft.com/office/drawing/2014/main" id="{1BB82A82-9D9F-5596-FFCF-F5BD71F85F40}"/>
              </a:ext>
            </a:extLst>
          </p:cNvPr>
          <p:cNvSpPr txBox="1"/>
          <p:nvPr/>
        </p:nvSpPr>
        <p:spPr>
          <a:xfrm>
            <a:off x="6997269" y="1067815"/>
            <a:ext cx="2620273" cy="1116972"/>
          </a:xfrm>
          <a:prstGeom prst="rect">
            <a:avLst/>
          </a:prstGeom>
          <a:noFill/>
        </p:spPr>
        <p:txBody>
          <a:bodyPr wrap="square">
            <a:spAutoFit/>
          </a:bodyPr>
          <a:lstStyle/>
          <a:p>
            <a:pPr>
              <a:lnSpc>
                <a:spcPct val="107000"/>
              </a:lnSpc>
              <a:spcAft>
                <a:spcPts val="800"/>
              </a:spcAft>
            </a:pPr>
            <a:r>
              <a:rPr lang="en-GB" sz="1050" b="1" kern="100">
                <a:solidFill>
                  <a:srgbClr val="000037"/>
                </a:solidFill>
                <a:ea typeface="Calibri" panose="020F0502020204030204" pitchFamily="34" charset="0"/>
                <a:cs typeface="Calibri" panose="020F0502020204030204" pitchFamily="34" charset="0"/>
              </a:rPr>
              <a:t>Long Term: </a:t>
            </a:r>
            <a:r>
              <a:rPr lang="en-GB" sz="1050">
                <a:effectLst/>
                <a:ea typeface="Calibri" panose="020F0502020204030204" pitchFamily="34" charset="0"/>
              </a:rPr>
              <a:t>We take the long view, invest in reliable and equitable relationships and support the effective institutions and critical capabilities central to delivering lasting development outcomes. </a:t>
            </a:r>
            <a:endParaRPr lang="en-GB" sz="1050" kern="10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CEB0FDC-06F5-539E-E0DA-8B9A015D3E22}"/>
              </a:ext>
            </a:extLst>
          </p:cNvPr>
          <p:cNvSpPr txBox="1"/>
          <p:nvPr/>
        </p:nvSpPr>
        <p:spPr>
          <a:xfrm>
            <a:off x="1656337" y="2643554"/>
            <a:ext cx="5654853" cy="169277"/>
          </a:xfrm>
          <a:prstGeom prst="rect">
            <a:avLst/>
          </a:prstGeom>
          <a:noFill/>
        </p:spPr>
        <p:txBody>
          <a:bodyPr wrap="square" lIns="0" tIns="0" rIns="0" bIns="0" rtlCol="0">
            <a:spAutoFit/>
          </a:bodyPr>
          <a:lstStyle/>
          <a:p>
            <a:r>
              <a:rPr lang="en-GB" sz="1100">
                <a:ea typeface="Calibri" panose="020F0502020204030204" pitchFamily="34" charset="0"/>
              </a:rPr>
              <a:t>F</a:t>
            </a:r>
            <a:r>
              <a:rPr lang="en-GB" sz="1100">
                <a:effectLst/>
                <a:ea typeface="Calibri" panose="020F0502020204030204" pitchFamily="34" charset="0"/>
              </a:rPr>
              <a:t>or global partnerships to progress the SDGs:</a:t>
            </a:r>
          </a:p>
        </p:txBody>
      </p:sp>
      <p:sp>
        <p:nvSpPr>
          <p:cNvPr id="36" name="TextBox 35">
            <a:extLst>
              <a:ext uri="{FF2B5EF4-FFF2-40B4-BE49-F238E27FC236}">
                <a16:creationId xmlns:a16="http://schemas.microsoft.com/office/drawing/2014/main" id="{8CA8303C-3D98-9DD6-CAD6-9FB4F6262B7E}"/>
              </a:ext>
            </a:extLst>
          </p:cNvPr>
          <p:cNvSpPr txBox="1"/>
          <p:nvPr/>
        </p:nvSpPr>
        <p:spPr>
          <a:xfrm>
            <a:off x="1019279" y="4978636"/>
            <a:ext cx="5847996" cy="430887"/>
          </a:xfrm>
          <a:prstGeom prst="rect">
            <a:avLst/>
          </a:prstGeom>
          <a:noFill/>
        </p:spPr>
        <p:txBody>
          <a:bodyPr wrap="square">
            <a:spAutoFit/>
          </a:bodyPr>
          <a:lstStyle/>
          <a:p>
            <a:r>
              <a:rPr lang="en-GB" sz="1100"/>
              <a:t>These priorities are central to the </a:t>
            </a:r>
            <a:r>
              <a:rPr lang="en-GB" sz="1100" b="1"/>
              <a:t>FCDO’s Outcome Delivery Plan</a:t>
            </a:r>
            <a:r>
              <a:rPr lang="en-GB" sz="1100"/>
              <a:t> and are reflected in delivery plans across Government.  </a:t>
            </a:r>
          </a:p>
        </p:txBody>
      </p:sp>
      <p:grpSp>
        <p:nvGrpSpPr>
          <p:cNvPr id="47" name="Graphic 22" descr="Woman with kid outline">
            <a:extLst>
              <a:ext uri="{FF2B5EF4-FFF2-40B4-BE49-F238E27FC236}">
                <a16:creationId xmlns:a16="http://schemas.microsoft.com/office/drawing/2014/main" id="{7C0EB3C5-68C8-7984-BC0E-83C7DEC45D16}"/>
              </a:ext>
            </a:extLst>
          </p:cNvPr>
          <p:cNvGrpSpPr/>
          <p:nvPr/>
        </p:nvGrpSpPr>
        <p:grpSpPr>
          <a:xfrm flipH="1">
            <a:off x="188953" y="3766124"/>
            <a:ext cx="343582" cy="533028"/>
            <a:chOff x="780838" y="4151532"/>
            <a:chExt cx="330789" cy="465225"/>
          </a:xfrm>
          <a:solidFill>
            <a:srgbClr val="012169"/>
          </a:solidFill>
        </p:grpSpPr>
        <p:sp>
          <p:nvSpPr>
            <p:cNvPr id="49" name="Freeform: Shape 48">
              <a:extLst>
                <a:ext uri="{FF2B5EF4-FFF2-40B4-BE49-F238E27FC236}">
                  <a16:creationId xmlns:a16="http://schemas.microsoft.com/office/drawing/2014/main" id="{6541D9A3-E790-ECA0-1CFB-CCF5D8A17B17}"/>
                </a:ext>
              </a:extLst>
            </p:cNvPr>
            <p:cNvSpPr/>
            <p:nvPr/>
          </p:nvSpPr>
          <p:spPr>
            <a:xfrm>
              <a:off x="838811" y="4151532"/>
              <a:ext cx="81414" cy="81414"/>
            </a:xfrm>
            <a:custGeom>
              <a:avLst/>
              <a:gdLst>
                <a:gd name="connsiteX0" fmla="*/ 40707 w 81414"/>
                <a:gd name="connsiteY0" fmla="*/ 81414 h 81414"/>
                <a:gd name="connsiteX1" fmla="*/ 81414 w 81414"/>
                <a:gd name="connsiteY1" fmla="*/ 40707 h 81414"/>
                <a:gd name="connsiteX2" fmla="*/ 40707 w 81414"/>
                <a:gd name="connsiteY2" fmla="*/ 0 h 81414"/>
                <a:gd name="connsiteX3" fmla="*/ 0 w 81414"/>
                <a:gd name="connsiteY3" fmla="*/ 40707 h 81414"/>
                <a:gd name="connsiteX4" fmla="*/ 40707 w 81414"/>
                <a:gd name="connsiteY4" fmla="*/ 81414 h 81414"/>
                <a:gd name="connsiteX5" fmla="*/ 40707 w 81414"/>
                <a:gd name="connsiteY5" fmla="*/ 11631 h 81414"/>
                <a:gd name="connsiteX6" fmla="*/ 69784 w 81414"/>
                <a:gd name="connsiteY6" fmla="*/ 40707 h 81414"/>
                <a:gd name="connsiteX7" fmla="*/ 40707 w 81414"/>
                <a:gd name="connsiteY7" fmla="*/ 69784 h 81414"/>
                <a:gd name="connsiteX8" fmla="*/ 11631 w 81414"/>
                <a:gd name="connsiteY8" fmla="*/ 40707 h 81414"/>
                <a:gd name="connsiteX9" fmla="*/ 40707 w 81414"/>
                <a:gd name="connsiteY9" fmla="*/ 11631 h 8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14" h="81414">
                  <a:moveTo>
                    <a:pt x="40707" y="81414"/>
                  </a:moveTo>
                  <a:cubicBezTo>
                    <a:pt x="63189" y="81414"/>
                    <a:pt x="81414" y="63189"/>
                    <a:pt x="81414" y="40707"/>
                  </a:cubicBezTo>
                  <a:cubicBezTo>
                    <a:pt x="81414" y="18225"/>
                    <a:pt x="63189" y="0"/>
                    <a:pt x="40707" y="0"/>
                  </a:cubicBezTo>
                  <a:cubicBezTo>
                    <a:pt x="18225" y="0"/>
                    <a:pt x="0" y="18225"/>
                    <a:pt x="0" y="40707"/>
                  </a:cubicBezTo>
                  <a:cubicBezTo>
                    <a:pt x="26" y="63179"/>
                    <a:pt x="18236" y="81389"/>
                    <a:pt x="40707" y="81414"/>
                  </a:cubicBezTo>
                  <a:close/>
                  <a:moveTo>
                    <a:pt x="40707" y="11631"/>
                  </a:moveTo>
                  <a:cubicBezTo>
                    <a:pt x="56766" y="11631"/>
                    <a:pt x="69784" y="24649"/>
                    <a:pt x="69784" y="40707"/>
                  </a:cubicBezTo>
                  <a:cubicBezTo>
                    <a:pt x="69784" y="56766"/>
                    <a:pt x="56766" y="69784"/>
                    <a:pt x="40707" y="69784"/>
                  </a:cubicBezTo>
                  <a:cubicBezTo>
                    <a:pt x="24649" y="69784"/>
                    <a:pt x="11631" y="56766"/>
                    <a:pt x="11631" y="40707"/>
                  </a:cubicBezTo>
                  <a:cubicBezTo>
                    <a:pt x="11650" y="24656"/>
                    <a:pt x="24657" y="11650"/>
                    <a:pt x="40707" y="11631"/>
                  </a:cubicBezTo>
                  <a:close/>
                </a:path>
              </a:pathLst>
            </a:custGeom>
            <a:grpFill/>
            <a:ln w="6350" cap="flat">
              <a:solidFill>
                <a:srgbClr val="012169"/>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0C2E251B-ED46-1D51-575C-FE185FC66369}"/>
                </a:ext>
              </a:extLst>
            </p:cNvPr>
            <p:cNvSpPr/>
            <p:nvPr/>
          </p:nvSpPr>
          <p:spPr>
            <a:xfrm>
              <a:off x="802081" y="4308424"/>
              <a:ext cx="154844" cy="308333"/>
            </a:xfrm>
            <a:custGeom>
              <a:avLst/>
              <a:gdLst>
                <a:gd name="connsiteX0" fmla="*/ 123953 w 154844"/>
                <a:gd name="connsiteY0" fmla="*/ 63300 h 308333"/>
                <a:gd name="connsiteX1" fmla="*/ 123953 w 154844"/>
                <a:gd name="connsiteY1" fmla="*/ 5815 h 308333"/>
                <a:gd name="connsiteX2" fmla="*/ 118138 w 154844"/>
                <a:gd name="connsiteY2" fmla="*/ 0 h 308333"/>
                <a:gd name="connsiteX3" fmla="*/ 112323 w 154844"/>
                <a:gd name="connsiteY3" fmla="*/ 5815 h 308333"/>
                <a:gd name="connsiteX4" fmla="*/ 112323 w 154844"/>
                <a:gd name="connsiteY4" fmla="*/ 64091 h 308333"/>
                <a:gd name="connsiteX5" fmla="*/ 139568 w 154844"/>
                <a:gd name="connsiteY5" fmla="*/ 162951 h 308333"/>
                <a:gd name="connsiteX6" fmla="*/ 15300 w 154844"/>
                <a:gd name="connsiteY6" fmla="*/ 162951 h 308333"/>
                <a:gd name="connsiteX7" fmla="*/ 42330 w 154844"/>
                <a:gd name="connsiteY7" fmla="*/ 65649 h 308333"/>
                <a:gd name="connsiteX8" fmla="*/ 42539 w 154844"/>
                <a:gd name="connsiteY8" fmla="*/ 5815 h 308333"/>
                <a:gd name="connsiteX9" fmla="*/ 36724 w 154844"/>
                <a:gd name="connsiteY9" fmla="*/ 0 h 308333"/>
                <a:gd name="connsiteX10" fmla="*/ 30908 w 154844"/>
                <a:gd name="connsiteY10" fmla="*/ 5815 h 308333"/>
                <a:gd name="connsiteX11" fmla="*/ 30908 w 154844"/>
                <a:gd name="connsiteY11" fmla="*/ 63300 h 308333"/>
                <a:gd name="connsiteX12" fmla="*/ 0 w 154844"/>
                <a:gd name="connsiteY12" fmla="*/ 174582 h 308333"/>
                <a:gd name="connsiteX13" fmla="*/ 30908 w 154844"/>
                <a:gd name="connsiteY13" fmla="*/ 174582 h 308333"/>
                <a:gd name="connsiteX14" fmla="*/ 30908 w 154844"/>
                <a:gd name="connsiteY14" fmla="*/ 308334 h 308333"/>
                <a:gd name="connsiteX15" fmla="*/ 123907 w 154844"/>
                <a:gd name="connsiteY15" fmla="*/ 308334 h 308333"/>
                <a:gd name="connsiteX16" fmla="*/ 123907 w 154844"/>
                <a:gd name="connsiteY16" fmla="*/ 174582 h 308333"/>
                <a:gd name="connsiteX17" fmla="*/ 154844 w 154844"/>
                <a:gd name="connsiteY17" fmla="*/ 174582 h 308333"/>
                <a:gd name="connsiteX18" fmla="*/ 42539 w 154844"/>
                <a:gd name="connsiteY18" fmla="*/ 174582 h 308333"/>
                <a:gd name="connsiteX19" fmla="*/ 71616 w 154844"/>
                <a:gd name="connsiteY19" fmla="*/ 174582 h 308333"/>
                <a:gd name="connsiteX20" fmla="*/ 71616 w 154844"/>
                <a:gd name="connsiteY20" fmla="*/ 296703 h 308333"/>
                <a:gd name="connsiteX21" fmla="*/ 42539 w 154844"/>
                <a:gd name="connsiteY21" fmla="*/ 296703 h 308333"/>
                <a:gd name="connsiteX22" fmla="*/ 112276 w 154844"/>
                <a:gd name="connsiteY22" fmla="*/ 296703 h 308333"/>
                <a:gd name="connsiteX23" fmla="*/ 83252 w 154844"/>
                <a:gd name="connsiteY23" fmla="*/ 296703 h 308333"/>
                <a:gd name="connsiteX24" fmla="*/ 83252 w 154844"/>
                <a:gd name="connsiteY24" fmla="*/ 174582 h 308333"/>
                <a:gd name="connsiteX25" fmla="*/ 112300 w 154844"/>
                <a:gd name="connsiteY25" fmla="*/ 174582 h 30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844" h="308333">
                  <a:moveTo>
                    <a:pt x="123953" y="63300"/>
                  </a:moveTo>
                  <a:lnTo>
                    <a:pt x="123953" y="5815"/>
                  </a:lnTo>
                  <a:cubicBezTo>
                    <a:pt x="123953" y="2604"/>
                    <a:pt x="121350" y="0"/>
                    <a:pt x="118138" y="0"/>
                  </a:cubicBezTo>
                  <a:cubicBezTo>
                    <a:pt x="114926" y="0"/>
                    <a:pt x="112323" y="2604"/>
                    <a:pt x="112323" y="5815"/>
                  </a:cubicBezTo>
                  <a:lnTo>
                    <a:pt x="112323" y="64091"/>
                  </a:lnTo>
                  <a:lnTo>
                    <a:pt x="139568" y="162951"/>
                  </a:lnTo>
                  <a:lnTo>
                    <a:pt x="15300" y="162951"/>
                  </a:lnTo>
                  <a:lnTo>
                    <a:pt x="42330" y="65649"/>
                  </a:lnTo>
                  <a:lnTo>
                    <a:pt x="42539" y="5815"/>
                  </a:lnTo>
                  <a:cubicBezTo>
                    <a:pt x="42539" y="2604"/>
                    <a:pt x="39935" y="0"/>
                    <a:pt x="36724" y="0"/>
                  </a:cubicBezTo>
                  <a:cubicBezTo>
                    <a:pt x="33512" y="0"/>
                    <a:pt x="30908" y="2604"/>
                    <a:pt x="30908" y="5815"/>
                  </a:cubicBezTo>
                  <a:lnTo>
                    <a:pt x="30908" y="63300"/>
                  </a:lnTo>
                  <a:lnTo>
                    <a:pt x="0" y="174582"/>
                  </a:lnTo>
                  <a:lnTo>
                    <a:pt x="30908" y="174582"/>
                  </a:lnTo>
                  <a:lnTo>
                    <a:pt x="30908" y="308334"/>
                  </a:lnTo>
                  <a:lnTo>
                    <a:pt x="123907" y="308334"/>
                  </a:lnTo>
                  <a:lnTo>
                    <a:pt x="123907" y="174582"/>
                  </a:lnTo>
                  <a:lnTo>
                    <a:pt x="154844" y="174582"/>
                  </a:lnTo>
                  <a:close/>
                  <a:moveTo>
                    <a:pt x="42539" y="174582"/>
                  </a:moveTo>
                  <a:lnTo>
                    <a:pt x="71616" y="174582"/>
                  </a:lnTo>
                  <a:lnTo>
                    <a:pt x="71616" y="296703"/>
                  </a:lnTo>
                  <a:lnTo>
                    <a:pt x="42539" y="296703"/>
                  </a:lnTo>
                  <a:close/>
                  <a:moveTo>
                    <a:pt x="112276" y="296703"/>
                  </a:moveTo>
                  <a:lnTo>
                    <a:pt x="83252" y="296703"/>
                  </a:lnTo>
                  <a:lnTo>
                    <a:pt x="83252" y="174582"/>
                  </a:lnTo>
                  <a:lnTo>
                    <a:pt x="112300" y="174582"/>
                  </a:lnTo>
                  <a:close/>
                </a:path>
              </a:pathLst>
            </a:custGeom>
            <a:grpFill/>
            <a:ln w="6350" cap="flat">
              <a:solidFill>
                <a:srgbClr val="012169"/>
              </a:solid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A8F422F-AA3F-3E5E-0C83-A683FA6E39E5}"/>
                </a:ext>
              </a:extLst>
            </p:cNvPr>
            <p:cNvSpPr/>
            <p:nvPr/>
          </p:nvSpPr>
          <p:spPr>
            <a:xfrm>
              <a:off x="1004646" y="4480295"/>
              <a:ext cx="69783" cy="133897"/>
            </a:xfrm>
            <a:custGeom>
              <a:avLst/>
              <a:gdLst>
                <a:gd name="connsiteX0" fmla="*/ 63968 w 69783"/>
                <a:gd name="connsiteY0" fmla="*/ 21051 h 133897"/>
                <a:gd name="connsiteX1" fmla="*/ 58153 w 69783"/>
                <a:gd name="connsiteY1" fmla="*/ 26867 h 133897"/>
                <a:gd name="connsiteX2" fmla="*/ 58153 w 69783"/>
                <a:gd name="connsiteY2" fmla="*/ 122267 h 133897"/>
                <a:gd name="connsiteX3" fmla="*/ 40707 w 69783"/>
                <a:gd name="connsiteY3" fmla="*/ 122267 h 133897"/>
                <a:gd name="connsiteX4" fmla="*/ 40707 w 69783"/>
                <a:gd name="connsiteY4" fmla="*/ 58299 h 133897"/>
                <a:gd name="connsiteX5" fmla="*/ 29077 w 69783"/>
                <a:gd name="connsiteY5" fmla="*/ 58299 h 133897"/>
                <a:gd name="connsiteX6" fmla="*/ 29077 w 69783"/>
                <a:gd name="connsiteY6" fmla="*/ 122267 h 133897"/>
                <a:gd name="connsiteX7" fmla="*/ 11631 w 69783"/>
                <a:gd name="connsiteY7" fmla="*/ 122267 h 133897"/>
                <a:gd name="connsiteX8" fmla="*/ 11631 w 69783"/>
                <a:gd name="connsiteY8" fmla="*/ 5815 h 133897"/>
                <a:gd name="connsiteX9" fmla="*/ 5815 w 69783"/>
                <a:gd name="connsiteY9" fmla="*/ 0 h 133897"/>
                <a:gd name="connsiteX10" fmla="*/ 0 w 69783"/>
                <a:gd name="connsiteY10" fmla="*/ 5815 h 133897"/>
                <a:gd name="connsiteX11" fmla="*/ 0 w 69783"/>
                <a:gd name="connsiteY11" fmla="*/ 133898 h 133897"/>
                <a:gd name="connsiteX12" fmla="*/ 69784 w 69783"/>
                <a:gd name="connsiteY12" fmla="*/ 133898 h 133897"/>
                <a:gd name="connsiteX13" fmla="*/ 69784 w 69783"/>
                <a:gd name="connsiteY13" fmla="*/ 26896 h 133897"/>
                <a:gd name="connsiteX14" fmla="*/ 63998 w 69783"/>
                <a:gd name="connsiteY14" fmla="*/ 21051 h 133897"/>
                <a:gd name="connsiteX15" fmla="*/ 63968 w 69783"/>
                <a:gd name="connsiteY15" fmla="*/ 21051 h 13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783" h="133897">
                  <a:moveTo>
                    <a:pt x="63968" y="21051"/>
                  </a:moveTo>
                  <a:cubicBezTo>
                    <a:pt x="60757" y="21051"/>
                    <a:pt x="58153" y="23655"/>
                    <a:pt x="58153" y="26867"/>
                  </a:cubicBezTo>
                  <a:lnTo>
                    <a:pt x="58153" y="122267"/>
                  </a:lnTo>
                  <a:lnTo>
                    <a:pt x="40707" y="122267"/>
                  </a:lnTo>
                  <a:lnTo>
                    <a:pt x="40707" y="58299"/>
                  </a:lnTo>
                  <a:lnTo>
                    <a:pt x="29077" y="58299"/>
                  </a:lnTo>
                  <a:lnTo>
                    <a:pt x="29077" y="122267"/>
                  </a:lnTo>
                  <a:lnTo>
                    <a:pt x="11631" y="122267"/>
                  </a:lnTo>
                  <a:lnTo>
                    <a:pt x="11631" y="5815"/>
                  </a:lnTo>
                  <a:cubicBezTo>
                    <a:pt x="11631" y="2604"/>
                    <a:pt x="9027" y="0"/>
                    <a:pt x="5815" y="0"/>
                  </a:cubicBezTo>
                  <a:cubicBezTo>
                    <a:pt x="2604" y="0"/>
                    <a:pt x="0" y="2604"/>
                    <a:pt x="0" y="5815"/>
                  </a:cubicBezTo>
                  <a:lnTo>
                    <a:pt x="0" y="133898"/>
                  </a:lnTo>
                  <a:lnTo>
                    <a:pt x="69784" y="133898"/>
                  </a:lnTo>
                  <a:lnTo>
                    <a:pt x="69784" y="26896"/>
                  </a:lnTo>
                  <a:cubicBezTo>
                    <a:pt x="69800" y="23684"/>
                    <a:pt x="67209" y="21068"/>
                    <a:pt x="63998" y="21051"/>
                  </a:cubicBezTo>
                  <a:cubicBezTo>
                    <a:pt x="63988" y="21051"/>
                    <a:pt x="63978" y="21051"/>
                    <a:pt x="63968" y="21051"/>
                  </a:cubicBezTo>
                  <a:close/>
                </a:path>
              </a:pathLst>
            </a:custGeom>
            <a:grpFill/>
            <a:ln w="6350" cap="flat">
              <a:solidFill>
                <a:srgbClr val="012169"/>
              </a:solid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7D84E5FE-173D-B8E4-3938-A5623EC5356E}"/>
                </a:ext>
              </a:extLst>
            </p:cNvPr>
            <p:cNvSpPr/>
            <p:nvPr/>
          </p:nvSpPr>
          <p:spPr>
            <a:xfrm>
              <a:off x="1010461" y="4387349"/>
              <a:ext cx="58153" cy="58153"/>
            </a:xfrm>
            <a:custGeom>
              <a:avLst/>
              <a:gdLst>
                <a:gd name="connsiteX0" fmla="*/ 29077 w 58153"/>
                <a:gd name="connsiteY0" fmla="*/ 58153 h 58153"/>
                <a:gd name="connsiteX1" fmla="*/ 58153 w 58153"/>
                <a:gd name="connsiteY1" fmla="*/ 29077 h 58153"/>
                <a:gd name="connsiteX2" fmla="*/ 29077 w 58153"/>
                <a:gd name="connsiteY2" fmla="*/ 0 h 58153"/>
                <a:gd name="connsiteX3" fmla="*/ 0 w 58153"/>
                <a:gd name="connsiteY3" fmla="*/ 29077 h 58153"/>
                <a:gd name="connsiteX4" fmla="*/ 29077 w 58153"/>
                <a:gd name="connsiteY4" fmla="*/ 58153 h 58153"/>
                <a:gd name="connsiteX5" fmla="*/ 29077 w 58153"/>
                <a:gd name="connsiteY5" fmla="*/ 11631 h 58153"/>
                <a:gd name="connsiteX6" fmla="*/ 46523 w 58153"/>
                <a:gd name="connsiteY6" fmla="*/ 29077 h 58153"/>
                <a:gd name="connsiteX7" fmla="*/ 29077 w 58153"/>
                <a:gd name="connsiteY7" fmla="*/ 46523 h 58153"/>
                <a:gd name="connsiteX8" fmla="*/ 11631 w 58153"/>
                <a:gd name="connsiteY8" fmla="*/ 29077 h 58153"/>
                <a:gd name="connsiteX9" fmla="*/ 29059 w 58153"/>
                <a:gd name="connsiteY9" fmla="*/ 11613 h 58153"/>
                <a:gd name="connsiteX10" fmla="*/ 29077 w 58153"/>
                <a:gd name="connsiteY10" fmla="*/ 11613 h 5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53" h="58153">
                  <a:moveTo>
                    <a:pt x="29077" y="58153"/>
                  </a:moveTo>
                  <a:cubicBezTo>
                    <a:pt x="45135" y="58153"/>
                    <a:pt x="58153" y="45135"/>
                    <a:pt x="58153" y="29077"/>
                  </a:cubicBezTo>
                  <a:cubicBezTo>
                    <a:pt x="58153" y="13018"/>
                    <a:pt x="45135" y="0"/>
                    <a:pt x="29077" y="0"/>
                  </a:cubicBezTo>
                  <a:cubicBezTo>
                    <a:pt x="13018" y="0"/>
                    <a:pt x="0" y="13018"/>
                    <a:pt x="0" y="29077"/>
                  </a:cubicBezTo>
                  <a:cubicBezTo>
                    <a:pt x="0" y="45135"/>
                    <a:pt x="13018" y="58153"/>
                    <a:pt x="29077" y="58153"/>
                  </a:cubicBezTo>
                  <a:close/>
                  <a:moveTo>
                    <a:pt x="29077" y="11631"/>
                  </a:moveTo>
                  <a:cubicBezTo>
                    <a:pt x="38712" y="11631"/>
                    <a:pt x="46523" y="19441"/>
                    <a:pt x="46523" y="29077"/>
                  </a:cubicBezTo>
                  <a:cubicBezTo>
                    <a:pt x="46523" y="38712"/>
                    <a:pt x="38712" y="46523"/>
                    <a:pt x="29077" y="46523"/>
                  </a:cubicBezTo>
                  <a:cubicBezTo>
                    <a:pt x="19441" y="46523"/>
                    <a:pt x="11631" y="38712"/>
                    <a:pt x="11631" y="29077"/>
                  </a:cubicBezTo>
                  <a:cubicBezTo>
                    <a:pt x="11621" y="19441"/>
                    <a:pt x="19424" y="11623"/>
                    <a:pt x="29059" y="11613"/>
                  </a:cubicBezTo>
                  <a:cubicBezTo>
                    <a:pt x="29065" y="11613"/>
                    <a:pt x="29071" y="11613"/>
                    <a:pt x="29077" y="11613"/>
                  </a:cubicBezTo>
                  <a:close/>
                </a:path>
              </a:pathLst>
            </a:custGeom>
            <a:grpFill/>
            <a:ln w="6350" cap="flat">
              <a:solidFill>
                <a:srgbClr val="012169"/>
              </a:solid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F353074-C9C2-6897-5B40-D7033C54162A}"/>
                </a:ext>
              </a:extLst>
            </p:cNvPr>
            <p:cNvSpPr/>
            <p:nvPr/>
          </p:nvSpPr>
          <p:spPr>
            <a:xfrm>
              <a:off x="780838" y="4244598"/>
              <a:ext cx="330789" cy="316269"/>
            </a:xfrm>
            <a:custGeom>
              <a:avLst/>
              <a:gdLst>
                <a:gd name="connsiteX0" fmla="*/ 329211 w 330789"/>
                <a:gd name="connsiteY0" fmla="*/ 289036 h 316269"/>
                <a:gd name="connsiteX1" fmla="*/ 307386 w 330789"/>
                <a:gd name="connsiteY1" fmla="*/ 236581 h 316269"/>
                <a:gd name="connsiteX2" fmla="*/ 306694 w 330789"/>
                <a:gd name="connsiteY2" fmla="*/ 235285 h 316269"/>
                <a:gd name="connsiteX3" fmla="*/ 305816 w 330789"/>
                <a:gd name="connsiteY3" fmla="*/ 233872 h 316269"/>
                <a:gd name="connsiteX4" fmla="*/ 280693 w 330789"/>
                <a:gd name="connsiteY4" fmla="*/ 213245 h 316269"/>
                <a:gd name="connsiteX5" fmla="*/ 258060 w 330789"/>
                <a:gd name="connsiteY5" fmla="*/ 207342 h 316269"/>
                <a:gd name="connsiteX6" fmla="*/ 253367 w 330789"/>
                <a:gd name="connsiteY6" fmla="*/ 207162 h 316269"/>
                <a:gd name="connsiteX7" fmla="*/ 223308 w 330789"/>
                <a:gd name="connsiteY7" fmla="*/ 207162 h 316269"/>
                <a:gd name="connsiteX8" fmla="*/ 197267 w 330789"/>
                <a:gd name="connsiteY8" fmla="*/ 168746 h 316269"/>
                <a:gd name="connsiteX9" fmla="*/ 196784 w 330789"/>
                <a:gd name="connsiteY9" fmla="*/ 162140 h 316269"/>
                <a:gd name="connsiteX10" fmla="*/ 171505 w 330789"/>
                <a:gd name="connsiteY10" fmla="*/ 44089 h 316269"/>
                <a:gd name="connsiteX11" fmla="*/ 165265 w 330789"/>
                <a:gd name="connsiteY11" fmla="*/ 31877 h 316269"/>
                <a:gd name="connsiteX12" fmla="*/ 127355 w 330789"/>
                <a:gd name="connsiteY12" fmla="*/ 5434 h 316269"/>
                <a:gd name="connsiteX13" fmla="*/ 70063 w 330789"/>
                <a:gd name="connsiteY13" fmla="*/ 5434 h 316269"/>
                <a:gd name="connsiteX14" fmla="*/ 31879 w 330789"/>
                <a:gd name="connsiteY14" fmla="*/ 32133 h 316269"/>
                <a:gd name="connsiteX15" fmla="*/ 25744 w 330789"/>
                <a:gd name="connsiteY15" fmla="*/ 44513 h 316269"/>
                <a:gd name="connsiteX16" fmla="*/ 517 w 330789"/>
                <a:gd name="connsiteY16" fmla="*/ 162430 h 316269"/>
                <a:gd name="connsiteX17" fmla="*/ 12997 w 330789"/>
                <a:gd name="connsiteY17" fmla="*/ 189629 h 316269"/>
                <a:gd name="connsiteX18" fmla="*/ 20801 w 330789"/>
                <a:gd name="connsiteY18" fmla="*/ 187034 h 316269"/>
                <a:gd name="connsiteX19" fmla="*/ 18208 w 330789"/>
                <a:gd name="connsiteY19" fmla="*/ 179230 h 316269"/>
                <a:gd name="connsiteX20" fmla="*/ 17882 w 330789"/>
                <a:gd name="connsiteY20" fmla="*/ 179080 h 316269"/>
                <a:gd name="connsiteX21" fmla="*/ 11945 w 330789"/>
                <a:gd name="connsiteY21" fmla="*/ 164570 h 316269"/>
                <a:gd name="connsiteX22" fmla="*/ 37009 w 330789"/>
                <a:gd name="connsiteY22" fmla="*/ 47351 h 316269"/>
                <a:gd name="connsiteX23" fmla="*/ 40905 w 330789"/>
                <a:gd name="connsiteY23" fmla="*/ 39454 h 316269"/>
                <a:gd name="connsiteX24" fmla="*/ 74133 w 330789"/>
                <a:gd name="connsiteY24" fmla="*/ 16303 h 316269"/>
                <a:gd name="connsiteX25" fmla="*/ 123319 w 330789"/>
                <a:gd name="connsiteY25" fmla="*/ 16332 h 316269"/>
                <a:gd name="connsiteX26" fmla="*/ 156240 w 330789"/>
                <a:gd name="connsiteY26" fmla="*/ 39192 h 316269"/>
                <a:gd name="connsiteX27" fmla="*/ 160252 w 330789"/>
                <a:gd name="connsiteY27" fmla="*/ 46932 h 316269"/>
                <a:gd name="connsiteX28" fmla="*/ 185363 w 330789"/>
                <a:gd name="connsiteY28" fmla="*/ 164268 h 316269"/>
                <a:gd name="connsiteX29" fmla="*/ 185619 w 330789"/>
                <a:gd name="connsiteY29" fmla="*/ 166687 h 316269"/>
                <a:gd name="connsiteX30" fmla="*/ 185433 w 330789"/>
                <a:gd name="connsiteY30" fmla="*/ 171619 h 316269"/>
                <a:gd name="connsiteX31" fmla="*/ 179478 w 330789"/>
                <a:gd name="connsiteY31" fmla="*/ 179080 h 316269"/>
                <a:gd name="connsiteX32" fmla="*/ 176408 w 330789"/>
                <a:gd name="connsiteY32" fmla="*/ 186709 h 316269"/>
                <a:gd name="connsiteX33" fmla="*/ 184037 w 330789"/>
                <a:gd name="connsiteY33" fmla="*/ 189779 h 316269"/>
                <a:gd name="connsiteX34" fmla="*/ 184363 w 330789"/>
                <a:gd name="connsiteY34" fmla="*/ 189629 h 316269"/>
                <a:gd name="connsiteX35" fmla="*/ 192836 w 330789"/>
                <a:gd name="connsiteY35" fmla="*/ 182935 h 316269"/>
                <a:gd name="connsiteX36" fmla="*/ 215416 w 330789"/>
                <a:gd name="connsiteY36" fmla="*/ 216239 h 316269"/>
                <a:gd name="connsiteX37" fmla="*/ 220232 w 330789"/>
                <a:gd name="connsiteY37" fmla="*/ 218792 h 316269"/>
                <a:gd name="connsiteX38" fmla="*/ 253379 w 330789"/>
                <a:gd name="connsiteY38" fmla="*/ 218792 h 316269"/>
                <a:gd name="connsiteX39" fmla="*/ 257258 w 330789"/>
                <a:gd name="connsiteY39" fmla="*/ 218944 h 316269"/>
                <a:gd name="connsiteX40" fmla="*/ 275605 w 330789"/>
                <a:gd name="connsiteY40" fmla="*/ 223701 h 316269"/>
                <a:gd name="connsiteX41" fmla="*/ 296645 w 330789"/>
                <a:gd name="connsiteY41" fmla="*/ 241013 h 316269"/>
                <a:gd name="connsiteX42" fmla="*/ 318493 w 330789"/>
                <a:gd name="connsiteY42" fmla="*/ 293508 h 316269"/>
                <a:gd name="connsiteX43" fmla="*/ 313785 w 330789"/>
                <a:gd name="connsiteY43" fmla="*/ 304910 h 316269"/>
                <a:gd name="connsiteX44" fmla="*/ 313579 w 330789"/>
                <a:gd name="connsiteY44" fmla="*/ 304993 h 316269"/>
                <a:gd name="connsiteX45" fmla="*/ 310120 w 330789"/>
                <a:gd name="connsiteY45" fmla="*/ 312454 h 316269"/>
                <a:gd name="connsiteX46" fmla="*/ 317582 w 330789"/>
                <a:gd name="connsiteY46" fmla="*/ 315913 h 316269"/>
                <a:gd name="connsiteX47" fmla="*/ 317760 w 330789"/>
                <a:gd name="connsiteY47" fmla="*/ 315844 h 316269"/>
                <a:gd name="connsiteX48" fmla="*/ 329419 w 330789"/>
                <a:gd name="connsiteY48" fmla="*/ 289527 h 316269"/>
                <a:gd name="connsiteX49" fmla="*/ 329222 w 330789"/>
                <a:gd name="connsiteY49" fmla="*/ 289036 h 31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0789" h="316269">
                  <a:moveTo>
                    <a:pt x="329211" y="289036"/>
                  </a:moveTo>
                  <a:lnTo>
                    <a:pt x="307386" y="236581"/>
                  </a:lnTo>
                  <a:cubicBezTo>
                    <a:pt x="307386" y="236581"/>
                    <a:pt x="306891" y="235668"/>
                    <a:pt x="306694" y="235285"/>
                  </a:cubicBezTo>
                  <a:cubicBezTo>
                    <a:pt x="306426" y="234798"/>
                    <a:pt x="306132" y="234327"/>
                    <a:pt x="305816" y="233872"/>
                  </a:cubicBezTo>
                  <a:cubicBezTo>
                    <a:pt x="299226" y="225072"/>
                    <a:pt x="290607" y="217996"/>
                    <a:pt x="280693" y="213245"/>
                  </a:cubicBezTo>
                  <a:cubicBezTo>
                    <a:pt x="273600" y="209834"/>
                    <a:pt x="265915" y="207830"/>
                    <a:pt x="258060" y="207342"/>
                  </a:cubicBezTo>
                  <a:cubicBezTo>
                    <a:pt x="256478" y="207232"/>
                    <a:pt x="254885" y="207162"/>
                    <a:pt x="253367" y="207162"/>
                  </a:cubicBezTo>
                  <a:lnTo>
                    <a:pt x="223308" y="207162"/>
                  </a:lnTo>
                  <a:lnTo>
                    <a:pt x="197267" y="168746"/>
                  </a:lnTo>
                  <a:cubicBezTo>
                    <a:pt x="197292" y="166534"/>
                    <a:pt x="197131" y="164324"/>
                    <a:pt x="196784" y="162140"/>
                  </a:cubicBezTo>
                  <a:lnTo>
                    <a:pt x="171505" y="44089"/>
                  </a:lnTo>
                  <a:cubicBezTo>
                    <a:pt x="170205" y="39665"/>
                    <a:pt x="168088" y="35523"/>
                    <a:pt x="165265" y="31877"/>
                  </a:cubicBezTo>
                  <a:cubicBezTo>
                    <a:pt x="155097" y="19966"/>
                    <a:pt x="142045" y="10862"/>
                    <a:pt x="127355" y="5434"/>
                  </a:cubicBezTo>
                  <a:cubicBezTo>
                    <a:pt x="108945" y="-1811"/>
                    <a:pt x="88473" y="-1811"/>
                    <a:pt x="70063" y="5434"/>
                  </a:cubicBezTo>
                  <a:cubicBezTo>
                    <a:pt x="55252" y="10905"/>
                    <a:pt x="42102" y="20101"/>
                    <a:pt x="31879" y="32133"/>
                  </a:cubicBezTo>
                  <a:cubicBezTo>
                    <a:pt x="29071" y="35835"/>
                    <a:pt x="26989" y="40036"/>
                    <a:pt x="25744" y="44513"/>
                  </a:cubicBezTo>
                  <a:lnTo>
                    <a:pt x="517" y="162430"/>
                  </a:lnTo>
                  <a:cubicBezTo>
                    <a:pt x="-2123" y="178911"/>
                    <a:pt x="5844" y="186320"/>
                    <a:pt x="12997" y="189629"/>
                  </a:cubicBezTo>
                  <a:cubicBezTo>
                    <a:pt x="15869" y="191067"/>
                    <a:pt x="19363" y="189906"/>
                    <a:pt x="20801" y="187034"/>
                  </a:cubicBezTo>
                  <a:cubicBezTo>
                    <a:pt x="22240" y="184163"/>
                    <a:pt x="21079" y="180669"/>
                    <a:pt x="18208" y="179230"/>
                  </a:cubicBezTo>
                  <a:cubicBezTo>
                    <a:pt x="18101" y="179177"/>
                    <a:pt x="17992" y="179127"/>
                    <a:pt x="17882" y="179080"/>
                  </a:cubicBezTo>
                  <a:cubicBezTo>
                    <a:pt x="14085" y="177335"/>
                    <a:pt x="10409" y="174183"/>
                    <a:pt x="11945" y="164570"/>
                  </a:cubicBezTo>
                  <a:lnTo>
                    <a:pt x="37009" y="47351"/>
                  </a:lnTo>
                  <a:cubicBezTo>
                    <a:pt x="37824" y="44507"/>
                    <a:pt x="39143" y="41832"/>
                    <a:pt x="40905" y="39454"/>
                  </a:cubicBezTo>
                  <a:cubicBezTo>
                    <a:pt x="49816" y="29019"/>
                    <a:pt x="61258" y="21048"/>
                    <a:pt x="74133" y="16303"/>
                  </a:cubicBezTo>
                  <a:cubicBezTo>
                    <a:pt x="89933" y="10044"/>
                    <a:pt x="107527" y="10054"/>
                    <a:pt x="123319" y="16332"/>
                  </a:cubicBezTo>
                  <a:cubicBezTo>
                    <a:pt x="136058" y="21028"/>
                    <a:pt x="147390" y="28896"/>
                    <a:pt x="156240" y="39192"/>
                  </a:cubicBezTo>
                  <a:cubicBezTo>
                    <a:pt x="158023" y="41516"/>
                    <a:pt x="159382" y="44136"/>
                    <a:pt x="160252" y="46932"/>
                  </a:cubicBezTo>
                  <a:lnTo>
                    <a:pt x="185363" y="164268"/>
                  </a:lnTo>
                  <a:cubicBezTo>
                    <a:pt x="185503" y="165152"/>
                    <a:pt x="185555" y="165914"/>
                    <a:pt x="185619" y="166687"/>
                  </a:cubicBezTo>
                  <a:cubicBezTo>
                    <a:pt x="184812" y="168218"/>
                    <a:pt x="184743" y="170032"/>
                    <a:pt x="185433" y="171619"/>
                  </a:cubicBezTo>
                  <a:cubicBezTo>
                    <a:pt x="184911" y="174986"/>
                    <a:pt x="182645" y="177825"/>
                    <a:pt x="179478" y="179080"/>
                  </a:cubicBezTo>
                  <a:cubicBezTo>
                    <a:pt x="176523" y="180339"/>
                    <a:pt x="175149" y="183755"/>
                    <a:pt x="176408" y="186709"/>
                  </a:cubicBezTo>
                  <a:cubicBezTo>
                    <a:pt x="177667" y="189664"/>
                    <a:pt x="181083" y="191038"/>
                    <a:pt x="184037" y="189779"/>
                  </a:cubicBezTo>
                  <a:cubicBezTo>
                    <a:pt x="184147" y="189733"/>
                    <a:pt x="184256" y="189682"/>
                    <a:pt x="184363" y="189629"/>
                  </a:cubicBezTo>
                  <a:cubicBezTo>
                    <a:pt x="187687" y="188117"/>
                    <a:pt x="190595" y="185820"/>
                    <a:pt x="192836" y="182935"/>
                  </a:cubicBezTo>
                  <a:lnTo>
                    <a:pt x="215416" y="216239"/>
                  </a:lnTo>
                  <a:cubicBezTo>
                    <a:pt x="216499" y="217836"/>
                    <a:pt x="218303" y="218793"/>
                    <a:pt x="220232" y="218792"/>
                  </a:cubicBezTo>
                  <a:lnTo>
                    <a:pt x="253379" y="218792"/>
                  </a:lnTo>
                  <a:cubicBezTo>
                    <a:pt x="254635" y="218792"/>
                    <a:pt x="255943" y="218851"/>
                    <a:pt x="257258" y="218944"/>
                  </a:cubicBezTo>
                  <a:cubicBezTo>
                    <a:pt x="263623" y="219331"/>
                    <a:pt x="269853" y="220946"/>
                    <a:pt x="275605" y="223701"/>
                  </a:cubicBezTo>
                  <a:cubicBezTo>
                    <a:pt x="283926" y="227668"/>
                    <a:pt x="291149" y="233611"/>
                    <a:pt x="296645" y="241013"/>
                  </a:cubicBezTo>
                  <a:lnTo>
                    <a:pt x="318493" y="293508"/>
                  </a:lnTo>
                  <a:cubicBezTo>
                    <a:pt x="320342" y="297956"/>
                    <a:pt x="318234" y="303062"/>
                    <a:pt x="313785" y="304910"/>
                  </a:cubicBezTo>
                  <a:cubicBezTo>
                    <a:pt x="313717" y="304939"/>
                    <a:pt x="313648" y="304966"/>
                    <a:pt x="313579" y="304993"/>
                  </a:cubicBezTo>
                  <a:cubicBezTo>
                    <a:pt x="310563" y="306098"/>
                    <a:pt x="309015" y="309439"/>
                    <a:pt x="310120" y="312454"/>
                  </a:cubicBezTo>
                  <a:cubicBezTo>
                    <a:pt x="311226" y="315470"/>
                    <a:pt x="314566" y="317018"/>
                    <a:pt x="317582" y="315913"/>
                  </a:cubicBezTo>
                  <a:cubicBezTo>
                    <a:pt x="317642" y="315891"/>
                    <a:pt x="317701" y="315868"/>
                    <a:pt x="317760" y="315844"/>
                  </a:cubicBezTo>
                  <a:cubicBezTo>
                    <a:pt x="328247" y="311796"/>
                    <a:pt x="333467" y="300014"/>
                    <a:pt x="329419" y="289527"/>
                  </a:cubicBezTo>
                  <a:cubicBezTo>
                    <a:pt x="329355" y="289362"/>
                    <a:pt x="329290" y="289198"/>
                    <a:pt x="329222" y="289036"/>
                  </a:cubicBezTo>
                  <a:close/>
                </a:path>
              </a:pathLst>
            </a:custGeom>
            <a:grpFill/>
            <a:ln w="6350" cap="flat">
              <a:solidFill>
                <a:srgbClr val="012169"/>
              </a:solidFill>
              <a:prstDash val="solid"/>
              <a:miter/>
            </a:ln>
          </p:spPr>
          <p:txBody>
            <a:bodyPr rtlCol="0" anchor="ctr"/>
            <a:lstStyle/>
            <a:p>
              <a:endParaRPr lang="en-GB"/>
            </a:p>
          </p:txBody>
        </p:sp>
      </p:grpSp>
      <p:pic>
        <p:nvPicPr>
          <p:cNvPr id="61" name="Graphic 60" descr="Gears outline">
            <a:extLst>
              <a:ext uri="{FF2B5EF4-FFF2-40B4-BE49-F238E27FC236}">
                <a16:creationId xmlns:a16="http://schemas.microsoft.com/office/drawing/2014/main" id="{BE770D87-8294-1171-2A0C-22D258D296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22128">
            <a:off x="134126" y="4366483"/>
            <a:ext cx="578392" cy="600631"/>
          </a:xfrm>
          <a:prstGeom prst="rect">
            <a:avLst/>
          </a:prstGeom>
        </p:spPr>
      </p:pic>
      <p:pic>
        <p:nvPicPr>
          <p:cNvPr id="63" name="Graphic 62" descr="Cheers outline">
            <a:extLst>
              <a:ext uri="{FF2B5EF4-FFF2-40B4-BE49-F238E27FC236}">
                <a16:creationId xmlns:a16="http://schemas.microsoft.com/office/drawing/2014/main" id="{3B04BB62-7DDD-A50F-DCD6-5EFA987DBD9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0251" y="4205551"/>
            <a:ext cx="574146" cy="574146"/>
          </a:xfrm>
          <a:prstGeom prst="rect">
            <a:avLst/>
          </a:prstGeom>
        </p:spPr>
      </p:pic>
      <p:pic>
        <p:nvPicPr>
          <p:cNvPr id="65" name="Graphic 64" descr="Transfer1 outline">
            <a:extLst>
              <a:ext uri="{FF2B5EF4-FFF2-40B4-BE49-F238E27FC236}">
                <a16:creationId xmlns:a16="http://schemas.microsoft.com/office/drawing/2014/main" id="{3188B209-0B0B-CFC1-BDA7-FAADFB5887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6618" y="2904751"/>
            <a:ext cx="619806" cy="619806"/>
          </a:xfrm>
          <a:prstGeom prst="rect">
            <a:avLst/>
          </a:prstGeom>
        </p:spPr>
      </p:pic>
      <p:pic>
        <p:nvPicPr>
          <p:cNvPr id="66" name="Graphic 65" descr="Idea outline">
            <a:extLst>
              <a:ext uri="{FF2B5EF4-FFF2-40B4-BE49-F238E27FC236}">
                <a16:creationId xmlns:a16="http://schemas.microsoft.com/office/drawing/2014/main" id="{062AD6CF-172D-E9D2-6658-BD0B04CE31A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72238" y="3566462"/>
            <a:ext cx="514975" cy="517945"/>
          </a:xfrm>
          <a:prstGeom prst="rect">
            <a:avLst/>
          </a:prstGeom>
        </p:spPr>
      </p:pic>
      <p:pic>
        <p:nvPicPr>
          <p:cNvPr id="70" name="Picture 69" descr="A blue and black logo&#10;&#10;Description automatically generated">
            <a:extLst>
              <a:ext uri="{FF2B5EF4-FFF2-40B4-BE49-F238E27FC236}">
                <a16:creationId xmlns:a16="http://schemas.microsoft.com/office/drawing/2014/main" id="{7B95F4AD-D0C3-ED2C-0E5E-CF27190EE09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3322" y="4978041"/>
            <a:ext cx="597995" cy="492761"/>
          </a:xfrm>
          <a:prstGeom prst="rect">
            <a:avLst/>
          </a:prstGeom>
        </p:spPr>
      </p:pic>
      <p:pic>
        <p:nvPicPr>
          <p:cNvPr id="74" name="Graphic 73" descr="Bank outline">
            <a:extLst>
              <a:ext uri="{FF2B5EF4-FFF2-40B4-BE49-F238E27FC236}">
                <a16:creationId xmlns:a16="http://schemas.microsoft.com/office/drawing/2014/main" id="{2017366B-3AC7-7609-CA80-BBB8DCAED3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222" y="3089544"/>
            <a:ext cx="598564" cy="598564"/>
          </a:xfrm>
          <a:prstGeom prst="rect">
            <a:avLst/>
          </a:prstGeom>
        </p:spPr>
      </p:pic>
    </p:spTree>
    <p:extLst>
      <p:ext uri="{BB962C8B-B14F-4D97-AF65-F5344CB8AC3E}">
        <p14:creationId xmlns:p14="http://schemas.microsoft.com/office/powerpoint/2010/main" val="218358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11AC-3CC2-C420-7721-383DFA8EB1C1}"/>
              </a:ext>
            </a:extLst>
          </p:cNvPr>
          <p:cNvSpPr>
            <a:spLocks noGrp="1"/>
          </p:cNvSpPr>
          <p:nvPr>
            <p:ph type="title"/>
          </p:nvPr>
        </p:nvSpPr>
        <p:spPr/>
        <p:txBody>
          <a:bodyPr/>
          <a:lstStyle/>
          <a:p>
            <a:pPr algn="ctr"/>
            <a:r>
              <a:rPr lang="en-GB" sz="3200" b="1"/>
              <a:t>The White Paper in Numbers</a:t>
            </a:r>
            <a:endParaRPr lang="en-GB" sz="3200" b="1" dirty="0"/>
          </a:p>
        </p:txBody>
      </p:sp>
      <p:pic>
        <p:nvPicPr>
          <p:cNvPr id="7" name="Graphic 6" descr="Open envelope with solid fill">
            <a:extLst>
              <a:ext uri="{FF2B5EF4-FFF2-40B4-BE49-F238E27FC236}">
                <a16:creationId xmlns:a16="http://schemas.microsoft.com/office/drawing/2014/main" id="{7FB9EB28-EE2F-7C15-13E7-5AEF084743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78" y="1193535"/>
            <a:ext cx="914400" cy="914400"/>
          </a:xfrm>
          <a:prstGeom prst="rect">
            <a:avLst/>
          </a:prstGeom>
        </p:spPr>
      </p:pic>
      <p:pic>
        <p:nvPicPr>
          <p:cNvPr id="9" name="Graphic 8" descr="Checklist with solid fill">
            <a:extLst>
              <a:ext uri="{FF2B5EF4-FFF2-40B4-BE49-F238E27FC236}">
                <a16:creationId xmlns:a16="http://schemas.microsoft.com/office/drawing/2014/main" id="{EEDB08AC-997F-3B1D-E0D8-5DB09E2762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678" y="4950600"/>
            <a:ext cx="914400" cy="914400"/>
          </a:xfrm>
          <a:prstGeom prst="rect">
            <a:avLst/>
          </a:prstGeom>
        </p:spPr>
      </p:pic>
      <p:pic>
        <p:nvPicPr>
          <p:cNvPr id="11" name="Graphic 10" descr="Earth globe: Africa and Europe with solid fill">
            <a:extLst>
              <a:ext uri="{FF2B5EF4-FFF2-40B4-BE49-F238E27FC236}">
                <a16:creationId xmlns:a16="http://schemas.microsoft.com/office/drawing/2014/main" id="{7278B7F6-B4A1-C046-3C04-C953F79202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678" y="2445890"/>
            <a:ext cx="914400" cy="914400"/>
          </a:xfrm>
          <a:prstGeom prst="rect">
            <a:avLst/>
          </a:prstGeom>
        </p:spPr>
      </p:pic>
      <p:pic>
        <p:nvPicPr>
          <p:cNvPr id="13" name="Graphic 12" descr="Closed book with solid fill">
            <a:extLst>
              <a:ext uri="{FF2B5EF4-FFF2-40B4-BE49-F238E27FC236}">
                <a16:creationId xmlns:a16="http://schemas.microsoft.com/office/drawing/2014/main" id="{8EF2AE20-9679-B65D-F9D4-AD577ACEDA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2678" y="3698245"/>
            <a:ext cx="914400" cy="914400"/>
          </a:xfrm>
          <a:prstGeom prst="rect">
            <a:avLst/>
          </a:prstGeom>
        </p:spPr>
      </p:pic>
      <p:sp>
        <p:nvSpPr>
          <p:cNvPr id="14" name="TextBox 13">
            <a:extLst>
              <a:ext uri="{FF2B5EF4-FFF2-40B4-BE49-F238E27FC236}">
                <a16:creationId xmlns:a16="http://schemas.microsoft.com/office/drawing/2014/main" id="{22AAE09E-72AB-3BE1-8119-0D3028EFA8F2}"/>
              </a:ext>
            </a:extLst>
          </p:cNvPr>
          <p:cNvSpPr txBox="1"/>
          <p:nvPr/>
        </p:nvSpPr>
        <p:spPr>
          <a:xfrm>
            <a:off x="2104103" y="1512235"/>
            <a:ext cx="6591548" cy="276999"/>
          </a:xfrm>
          <a:prstGeom prst="rect">
            <a:avLst/>
          </a:prstGeom>
          <a:noFill/>
        </p:spPr>
        <p:txBody>
          <a:bodyPr wrap="none" lIns="0" tIns="0" rIns="0" bIns="0" rtlCol="0">
            <a:spAutoFit/>
          </a:bodyPr>
          <a:lstStyle/>
          <a:p>
            <a:pPr algn="l"/>
            <a:r>
              <a:rPr lang="en-GB" kern="0"/>
              <a:t>464 responses to the call for evidence, totalling over 2400 pages</a:t>
            </a:r>
            <a:endParaRPr lang="en-GB" kern="0" dirty="0"/>
          </a:p>
        </p:txBody>
      </p:sp>
      <p:sp>
        <p:nvSpPr>
          <p:cNvPr id="15" name="TextBox 14">
            <a:extLst>
              <a:ext uri="{FF2B5EF4-FFF2-40B4-BE49-F238E27FC236}">
                <a16:creationId xmlns:a16="http://schemas.microsoft.com/office/drawing/2014/main" id="{71433148-0265-B701-F7B9-E2DA5A4201D8}"/>
              </a:ext>
            </a:extLst>
          </p:cNvPr>
          <p:cNvSpPr txBox="1"/>
          <p:nvPr/>
        </p:nvSpPr>
        <p:spPr>
          <a:xfrm>
            <a:off x="2104103" y="2764590"/>
            <a:ext cx="5565626" cy="276999"/>
          </a:xfrm>
          <a:prstGeom prst="rect">
            <a:avLst/>
          </a:prstGeom>
          <a:noFill/>
        </p:spPr>
        <p:txBody>
          <a:bodyPr wrap="none" lIns="0" tIns="0" rIns="0" bIns="0" rtlCol="0">
            <a:spAutoFit/>
          </a:bodyPr>
          <a:lstStyle/>
          <a:p>
            <a:pPr algn="l"/>
            <a:r>
              <a:rPr lang="en-GB" kern="0"/>
              <a:t>70 Posts ran consultations and contributed information</a:t>
            </a:r>
            <a:endParaRPr lang="en-GB" kern="0" dirty="0"/>
          </a:p>
        </p:txBody>
      </p:sp>
      <p:sp>
        <p:nvSpPr>
          <p:cNvPr id="16" name="TextBox 15">
            <a:extLst>
              <a:ext uri="{FF2B5EF4-FFF2-40B4-BE49-F238E27FC236}">
                <a16:creationId xmlns:a16="http://schemas.microsoft.com/office/drawing/2014/main" id="{2988AA5C-0478-51DF-63BD-8DBDC9CB3DD4}"/>
              </a:ext>
            </a:extLst>
          </p:cNvPr>
          <p:cNvSpPr txBox="1"/>
          <p:nvPr/>
        </p:nvSpPr>
        <p:spPr>
          <a:xfrm>
            <a:off x="2104103" y="4016945"/>
            <a:ext cx="5193729" cy="276999"/>
          </a:xfrm>
          <a:prstGeom prst="rect">
            <a:avLst/>
          </a:prstGeom>
          <a:noFill/>
        </p:spPr>
        <p:txBody>
          <a:bodyPr wrap="none" lIns="0" tIns="0" rIns="0" bIns="0" rtlCol="0">
            <a:spAutoFit/>
          </a:bodyPr>
          <a:lstStyle/>
          <a:p>
            <a:pPr algn="l"/>
            <a:r>
              <a:rPr lang="en-GB" kern="0"/>
              <a:t>148 pages full of analysis, vision and commitments</a:t>
            </a:r>
            <a:endParaRPr lang="en-GB" kern="0" dirty="0"/>
          </a:p>
        </p:txBody>
      </p:sp>
      <p:sp>
        <p:nvSpPr>
          <p:cNvPr id="17" name="TextBox 16">
            <a:extLst>
              <a:ext uri="{FF2B5EF4-FFF2-40B4-BE49-F238E27FC236}">
                <a16:creationId xmlns:a16="http://schemas.microsoft.com/office/drawing/2014/main" id="{E7510BA1-27A0-FE03-3DE3-BBD3918C95D7}"/>
              </a:ext>
            </a:extLst>
          </p:cNvPr>
          <p:cNvSpPr txBox="1"/>
          <p:nvPr/>
        </p:nvSpPr>
        <p:spPr>
          <a:xfrm>
            <a:off x="2104103" y="5269300"/>
            <a:ext cx="4885953" cy="276999"/>
          </a:xfrm>
          <a:prstGeom prst="rect">
            <a:avLst/>
          </a:prstGeom>
          <a:noFill/>
        </p:spPr>
        <p:txBody>
          <a:bodyPr wrap="none" lIns="0" tIns="0" rIns="0" bIns="0" rtlCol="0">
            <a:spAutoFit/>
          </a:bodyPr>
          <a:lstStyle/>
          <a:p>
            <a:pPr algn="l"/>
            <a:r>
              <a:rPr lang="en-GB" kern="0"/>
              <a:t>217 “We will…” commitments to deliver by 2030</a:t>
            </a:r>
            <a:endParaRPr lang="en-GB" kern="0" dirty="0"/>
          </a:p>
        </p:txBody>
      </p:sp>
    </p:spTree>
    <p:extLst>
      <p:ext uri="{BB962C8B-B14F-4D97-AF65-F5344CB8AC3E}">
        <p14:creationId xmlns:p14="http://schemas.microsoft.com/office/powerpoint/2010/main" val="97074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11AC-3CC2-C420-7721-383DFA8EB1C1}"/>
              </a:ext>
            </a:extLst>
          </p:cNvPr>
          <p:cNvSpPr>
            <a:spLocks noGrp="1"/>
          </p:cNvSpPr>
          <p:nvPr>
            <p:ph type="title"/>
          </p:nvPr>
        </p:nvSpPr>
        <p:spPr>
          <a:xfrm>
            <a:off x="457200" y="384048"/>
            <a:ext cx="8686800" cy="758952"/>
          </a:xfrm>
        </p:spPr>
        <p:txBody>
          <a:bodyPr>
            <a:normAutofit/>
          </a:bodyPr>
          <a:lstStyle/>
          <a:p>
            <a:r>
              <a:rPr lang="en-GB" b="1" dirty="0"/>
              <a:t>Key Message 1 - </a:t>
            </a:r>
            <a:r>
              <a:rPr lang="en-US" b="1" dirty="0"/>
              <a:t>International Development in a Contested World: ending extreme poverty and tackling climate change</a:t>
            </a:r>
            <a:endParaRPr lang="en-GB" b="1" dirty="0"/>
          </a:p>
        </p:txBody>
      </p:sp>
      <p:sp>
        <p:nvSpPr>
          <p:cNvPr id="3" name="Content Placeholder 2">
            <a:extLst>
              <a:ext uri="{FF2B5EF4-FFF2-40B4-BE49-F238E27FC236}">
                <a16:creationId xmlns:a16="http://schemas.microsoft.com/office/drawing/2014/main" id="{EE88CEFC-E91F-AC45-F81A-D37FAE3451EF}"/>
              </a:ext>
            </a:extLst>
          </p:cNvPr>
          <p:cNvSpPr>
            <a:spLocks noGrp="1"/>
          </p:cNvSpPr>
          <p:nvPr>
            <p:ph idx="11"/>
          </p:nvPr>
        </p:nvSpPr>
        <p:spPr>
          <a:xfrm>
            <a:off x="457199" y="1399032"/>
            <a:ext cx="4265525" cy="4811268"/>
          </a:xfrm>
        </p:spPr>
        <p:txBody>
          <a:bodyPr>
            <a:normAutofit/>
          </a:bodyPr>
          <a:lstStyle/>
          <a:p>
            <a:pPr marL="0" indent="0" fontAlgn="base">
              <a:buNone/>
              <a:tabLst>
                <a:tab pos="457200" algn="l"/>
              </a:tabLst>
            </a:pPr>
            <a:endParaRPr lang="en-US" b="1" dirty="0"/>
          </a:p>
          <a:p>
            <a:pPr marL="0" indent="0" fontAlgn="base">
              <a:buNone/>
              <a:tabLst>
                <a:tab pos="457200" algn="l"/>
              </a:tabLst>
            </a:pPr>
            <a:endParaRPr lang="en-US" b="1" dirty="0"/>
          </a:p>
          <a:p>
            <a:pPr marL="342900" lvl="0" indent="-342900">
              <a:spcAft>
                <a:spcPts val="600"/>
              </a:spcAft>
              <a:buFont typeface="Symbol" panose="05050102010706020507" pitchFamily="18" charset="2"/>
              <a:buChar char=""/>
            </a:pPr>
            <a:r>
              <a:rPr lang="en-GB" dirty="0">
                <a:effectLst/>
              </a:rPr>
              <a:t>Context shaped this WP. </a:t>
            </a:r>
          </a:p>
          <a:p>
            <a:pPr marL="342900" lvl="0" indent="-342900">
              <a:spcAft>
                <a:spcPts val="600"/>
              </a:spcAft>
              <a:buFont typeface="Symbol" panose="05050102010706020507" pitchFamily="18" charset="2"/>
              <a:buChar char=""/>
            </a:pPr>
            <a:r>
              <a:rPr lang="en-GB" dirty="0">
                <a:effectLst/>
              </a:rPr>
              <a:t>Decades of development progress [supported by improvements in key enablers]</a:t>
            </a:r>
          </a:p>
          <a:p>
            <a:pPr marL="342900" lvl="0" indent="-342900">
              <a:spcAft>
                <a:spcPts val="600"/>
              </a:spcAft>
              <a:buFont typeface="Symbol" panose="05050102010706020507" pitchFamily="18" charset="2"/>
              <a:buChar char=""/>
            </a:pPr>
            <a:r>
              <a:rPr lang="en-GB" dirty="0">
                <a:effectLst/>
              </a:rPr>
              <a:t>But already challenges [poverty concentrating in hard-to-reach places; 2/3rds in FCAS by 2030]. </a:t>
            </a:r>
          </a:p>
          <a:p>
            <a:pPr marL="342900" lvl="0" indent="-342900">
              <a:spcAft>
                <a:spcPts val="600"/>
              </a:spcAft>
              <a:buFont typeface="Symbol" panose="05050102010706020507" pitchFamily="18" charset="2"/>
              <a:buChar char=""/>
            </a:pPr>
            <a:r>
              <a:rPr lang="en-GB" dirty="0">
                <a:effectLst/>
              </a:rPr>
              <a:t>And 2020-2022, multiple shocks and setbacks [COVID; Climate change; Conflict]</a:t>
            </a:r>
          </a:p>
          <a:p>
            <a:pPr marL="342900" lvl="0" indent="-342900">
              <a:spcAft>
                <a:spcPts val="600"/>
              </a:spcAft>
              <a:buFont typeface="Symbol" panose="05050102010706020507" pitchFamily="18" charset="2"/>
              <a:buChar char=""/>
            </a:pPr>
            <a:r>
              <a:rPr lang="en-GB" dirty="0">
                <a:effectLst/>
              </a:rPr>
              <a:t>= Only 15% SDGs on-track &amp; Developing countries falling behind &amp; frustrated [trust deficit]. Cracks in global consensus when global cooperation is key [trade, tech, peace etc].</a:t>
            </a:r>
          </a:p>
          <a:p>
            <a:pPr marL="342900" lvl="0" indent="-342900">
              <a:spcAft>
                <a:spcPts val="600"/>
              </a:spcAft>
              <a:buFont typeface="Symbol" panose="05050102010706020507" pitchFamily="18" charset="2"/>
              <a:buChar char=""/>
            </a:pPr>
            <a:r>
              <a:rPr lang="en-GB" dirty="0"/>
              <a:t>We need a vision shaped to this world </a:t>
            </a:r>
          </a:p>
          <a:p>
            <a:pPr marL="342900" lvl="0" indent="-342900">
              <a:spcAft>
                <a:spcPts val="600"/>
              </a:spcAft>
              <a:buFont typeface="Symbol" panose="05050102010706020507" pitchFamily="18" charset="2"/>
              <a:buChar char=""/>
            </a:pPr>
            <a:r>
              <a:rPr lang="en-GB" dirty="0">
                <a:effectLst/>
              </a:rPr>
              <a:t>A key part is ‘Do </a:t>
            </a:r>
            <a:r>
              <a:rPr lang="en-GB" dirty="0" err="1">
                <a:effectLst/>
              </a:rPr>
              <a:t>int.dev</a:t>
            </a:r>
            <a:r>
              <a:rPr lang="en-GB" dirty="0">
                <a:effectLst/>
              </a:rPr>
              <a:t> well’ [morally right and key to a stable, open international order]</a:t>
            </a:r>
            <a:endParaRPr lang="en-GB" dirty="0"/>
          </a:p>
          <a:p>
            <a:pPr marL="0" lvl="0" indent="0" fontAlgn="base">
              <a:buNone/>
              <a:tabLst>
                <a:tab pos="457200" algn="l"/>
              </a:tabLst>
            </a:pPr>
            <a:endParaRPr lang="en-GB" dirty="0"/>
          </a:p>
        </p:txBody>
      </p:sp>
      <p:pic>
        <p:nvPicPr>
          <p:cNvPr id="5" name="Picture 2" descr="A graph of poverty&#10;&#10;Description automatically generated">
            <a:extLst>
              <a:ext uri="{FF2B5EF4-FFF2-40B4-BE49-F238E27FC236}">
                <a16:creationId xmlns:a16="http://schemas.microsoft.com/office/drawing/2014/main" id="{4C0DDBE2-E6B0-1E00-59BC-8BCD343F0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2256472"/>
            <a:ext cx="4114800" cy="309638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4" name="Picture 3" descr="A graph of a living in extreme poverty&#10;&#10;Description automatically generated">
            <a:extLst>
              <a:ext uri="{FF2B5EF4-FFF2-40B4-BE49-F238E27FC236}">
                <a16:creationId xmlns:a16="http://schemas.microsoft.com/office/drawing/2014/main" id="{168B6D76-51E2-BA4F-8288-03C51ACE35BA}"/>
              </a:ext>
            </a:extLst>
          </p:cNvPr>
          <p:cNvPicPr>
            <a:picLocks noChangeAspect="1"/>
          </p:cNvPicPr>
          <p:nvPr/>
        </p:nvPicPr>
        <p:blipFill>
          <a:blip r:embed="rId3"/>
          <a:stretch>
            <a:fillRect/>
          </a:stretch>
        </p:blipFill>
        <p:spPr>
          <a:xfrm>
            <a:off x="11274251" y="7658266"/>
            <a:ext cx="5061215" cy="3129307"/>
          </a:xfrm>
          <a:prstGeom prst="rect">
            <a:avLst/>
          </a:prstGeom>
        </p:spPr>
      </p:pic>
    </p:spTree>
    <p:extLst>
      <p:ext uri="{BB962C8B-B14F-4D97-AF65-F5344CB8AC3E}">
        <p14:creationId xmlns:p14="http://schemas.microsoft.com/office/powerpoint/2010/main" val="1951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5F3D-BE10-5328-5D7B-85B8327ED305}"/>
              </a:ext>
            </a:extLst>
          </p:cNvPr>
          <p:cNvSpPr>
            <a:spLocks noGrp="1"/>
          </p:cNvSpPr>
          <p:nvPr>
            <p:ph type="title"/>
          </p:nvPr>
        </p:nvSpPr>
        <p:spPr>
          <a:xfrm>
            <a:off x="457200" y="384048"/>
            <a:ext cx="8686800" cy="758952"/>
          </a:xfrm>
        </p:spPr>
        <p:txBody>
          <a:bodyPr vert="horz" lIns="0" tIns="0" rIns="0" bIns="0" rtlCol="0" anchorCtr="0">
            <a:normAutofit/>
          </a:bodyPr>
          <a:lstStyle/>
          <a:p>
            <a:r>
              <a:rPr lang="en-GB" b="1" dirty="0"/>
              <a:t>Key Message 2 - The goal of UK international development is to end extreme poverty and tackle climate change and biodiversity loss</a:t>
            </a:r>
          </a:p>
          <a:p>
            <a:endParaRPr lang="en-GB" b="1" dirty="0"/>
          </a:p>
        </p:txBody>
      </p:sp>
      <p:sp>
        <p:nvSpPr>
          <p:cNvPr id="3" name="Content Placeholder 2">
            <a:extLst>
              <a:ext uri="{FF2B5EF4-FFF2-40B4-BE49-F238E27FC236}">
                <a16:creationId xmlns:a16="http://schemas.microsoft.com/office/drawing/2014/main" id="{6C297A0E-E275-0049-72D0-C3DF819E5979}"/>
              </a:ext>
            </a:extLst>
          </p:cNvPr>
          <p:cNvSpPr>
            <a:spLocks noGrp="1"/>
          </p:cNvSpPr>
          <p:nvPr>
            <p:ph idx="11"/>
          </p:nvPr>
        </p:nvSpPr>
        <p:spPr>
          <a:xfrm>
            <a:off x="457200" y="1399032"/>
            <a:ext cx="4114800" cy="4811268"/>
          </a:xfrm>
        </p:spPr>
        <p:txBody>
          <a:bodyPr vert="horz" lIns="0" tIns="0" rIns="0" bIns="0" rtlCol="0">
            <a:normAutofit/>
          </a:bodyPr>
          <a:lstStyle/>
          <a:p>
            <a:pPr marL="179705" indent="-179705"/>
            <a:r>
              <a:rPr lang="en-GB"/>
              <a:t>Clear, powerful, motivating goal</a:t>
            </a:r>
          </a:p>
          <a:p>
            <a:pPr marL="179705" indent="-179705"/>
            <a:r>
              <a:rPr lang="en-GB"/>
              <a:t>Extreme poverty front and centre</a:t>
            </a:r>
          </a:p>
          <a:p>
            <a:pPr marL="179705" indent="-179705"/>
            <a:r>
              <a:rPr lang="en-GB">
                <a:effectLst/>
              </a:rPr>
              <a:t>Recognises there is no choice between ending extreme poverty and tackling climate change and biodiversity loss</a:t>
            </a:r>
            <a:endParaRPr lang="en-GB"/>
          </a:p>
          <a:p>
            <a:pPr marL="179705" indent="-179705"/>
            <a:r>
              <a:rPr lang="en-GB"/>
              <a:t>And that achieving this goal and meeting the SDGs is only possible if all countries achieve sustainable and inclusive economic growth.</a:t>
            </a:r>
          </a:p>
          <a:p>
            <a:pPr marL="179705" indent="-179705"/>
            <a:endParaRPr lang="en-GB"/>
          </a:p>
          <a:p>
            <a:pPr marL="179705" indent="-179705"/>
            <a:endParaRPr lang="en-GB"/>
          </a:p>
        </p:txBody>
      </p:sp>
      <p:pic>
        <p:nvPicPr>
          <p:cNvPr id="4" name="Picture 3">
            <a:extLst>
              <a:ext uri="{FF2B5EF4-FFF2-40B4-BE49-F238E27FC236}">
                <a16:creationId xmlns:a16="http://schemas.microsoft.com/office/drawing/2014/main" id="{43EED9F8-2C94-9D7A-1A5F-1434B3D26BB8}"/>
              </a:ext>
            </a:extLst>
          </p:cNvPr>
          <p:cNvPicPr>
            <a:picLocks noChangeAspect="1"/>
          </p:cNvPicPr>
          <p:nvPr/>
        </p:nvPicPr>
        <p:blipFill>
          <a:blip r:embed="rId2"/>
          <a:stretch>
            <a:fillRect/>
          </a:stretch>
        </p:blipFill>
        <p:spPr>
          <a:xfrm>
            <a:off x="5029200" y="2397174"/>
            <a:ext cx="4114800" cy="2814983"/>
          </a:xfrm>
          <a:prstGeom prst="rect">
            <a:avLst/>
          </a:prstGeom>
          <a:noFill/>
        </p:spPr>
      </p:pic>
    </p:spTree>
    <p:extLst>
      <p:ext uri="{BB962C8B-B14F-4D97-AF65-F5344CB8AC3E}">
        <p14:creationId xmlns:p14="http://schemas.microsoft.com/office/powerpoint/2010/main" val="147823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5F3D-BE10-5328-5D7B-85B8327ED305}"/>
              </a:ext>
            </a:extLst>
          </p:cNvPr>
          <p:cNvSpPr>
            <a:spLocks noGrp="1"/>
          </p:cNvSpPr>
          <p:nvPr>
            <p:ph type="title"/>
          </p:nvPr>
        </p:nvSpPr>
        <p:spPr>
          <a:xfrm>
            <a:off x="457200" y="384048"/>
            <a:ext cx="8686800" cy="758952"/>
          </a:xfrm>
        </p:spPr>
        <p:txBody>
          <a:bodyPr vert="horz" lIns="0" tIns="0" rIns="0" bIns="0" rtlCol="0" anchorCtr="0">
            <a:normAutofit/>
          </a:bodyPr>
          <a:lstStyle/>
          <a:p>
            <a:r>
              <a:rPr lang="en-GB" b="1" dirty="0"/>
              <a:t>Key Message 3 – A powerful call for us to be innovative, creative and bold &amp; use every tool and resource, including you!</a:t>
            </a:r>
          </a:p>
          <a:p>
            <a:endParaRPr lang="en-GB" b="1" dirty="0"/>
          </a:p>
        </p:txBody>
      </p:sp>
      <p:sp>
        <p:nvSpPr>
          <p:cNvPr id="3" name="Content Placeholder 2">
            <a:extLst>
              <a:ext uri="{FF2B5EF4-FFF2-40B4-BE49-F238E27FC236}">
                <a16:creationId xmlns:a16="http://schemas.microsoft.com/office/drawing/2014/main" id="{6C297A0E-E275-0049-72D0-C3DF819E5979}"/>
              </a:ext>
            </a:extLst>
          </p:cNvPr>
          <p:cNvSpPr>
            <a:spLocks noGrp="1"/>
          </p:cNvSpPr>
          <p:nvPr>
            <p:ph idx="11"/>
          </p:nvPr>
        </p:nvSpPr>
        <p:spPr>
          <a:xfrm>
            <a:off x="457200" y="1399032"/>
            <a:ext cx="4114800" cy="4811268"/>
          </a:xfrm>
        </p:spPr>
        <p:txBody>
          <a:bodyPr vert="horz" lIns="0" tIns="0" rIns="0" bIns="0" rtlCol="0">
            <a:normAutofit/>
          </a:bodyPr>
          <a:lstStyle/>
          <a:p>
            <a:pPr marL="179705" indent="-179705"/>
            <a:r>
              <a:rPr lang="en-GB" dirty="0"/>
              <a:t>Use a full range of instruments in supporting development in partner countries</a:t>
            </a:r>
          </a:p>
          <a:p>
            <a:pPr marL="179705" indent="-179705"/>
            <a:r>
              <a:rPr lang="en-GB" dirty="0"/>
              <a:t>Use our valuable ODA really well [where it is most needed and most effective; aim 50% of bilateral ODA for LDCs]</a:t>
            </a:r>
          </a:p>
          <a:p>
            <a:pPr marL="179705" indent="-179705"/>
            <a:r>
              <a:rPr lang="en-US" dirty="0"/>
              <a:t>Draw on our investment, trade, expertise, technology, science and diplomatic capability.</a:t>
            </a:r>
          </a:p>
          <a:p>
            <a:pPr marL="179705" indent="-179705"/>
            <a:r>
              <a:rPr lang="en-US" dirty="0"/>
              <a:t>Strong emphasis on multipliers and mobilizing other financial resources </a:t>
            </a:r>
            <a:r>
              <a:rPr lang="en-GB" dirty="0"/>
              <a:t>(Debt and equity investments e.g. BII and UKEF; guarantees). </a:t>
            </a:r>
          </a:p>
          <a:p>
            <a:pPr marL="179705" indent="-179705"/>
            <a:r>
              <a:rPr lang="en-GB" dirty="0"/>
              <a:t>On our development diplomacy [</a:t>
            </a:r>
            <a:r>
              <a:rPr lang="en-GB" dirty="0" err="1"/>
              <a:t>e.g</a:t>
            </a:r>
            <a:r>
              <a:rPr lang="en-GB" dirty="0"/>
              <a:t> .debt relief at Gleneagles]</a:t>
            </a:r>
          </a:p>
          <a:p>
            <a:pPr marL="179705" indent="-179705"/>
            <a:r>
              <a:rPr lang="en-GB" dirty="0"/>
              <a:t>On </a:t>
            </a:r>
            <a:r>
              <a:rPr lang="en-GB" dirty="0" err="1"/>
              <a:t>UKDev</a:t>
            </a:r>
            <a:r>
              <a:rPr lang="en-GB" dirty="0"/>
              <a:t> &amp; our domestic institutions, such as UK universities (e.g. Oxford vaccine on malaria)</a:t>
            </a:r>
          </a:p>
        </p:txBody>
      </p:sp>
      <p:pic>
        <p:nvPicPr>
          <p:cNvPr id="5" name="Picture 4" descr="Third International Conference on Financing for Development">
            <a:extLst>
              <a:ext uri="{FF2B5EF4-FFF2-40B4-BE49-F238E27FC236}">
                <a16:creationId xmlns:a16="http://schemas.microsoft.com/office/drawing/2014/main" id="{39647570-0E49-EB91-3B45-650E7EB12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95" t="828" b="7607"/>
          <a:stretch/>
        </p:blipFill>
        <p:spPr bwMode="auto">
          <a:xfrm>
            <a:off x="5029200" y="2089834"/>
            <a:ext cx="4114800" cy="34296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5F3D-BE10-5328-5D7B-85B8327ED305}"/>
              </a:ext>
            </a:extLst>
          </p:cNvPr>
          <p:cNvSpPr>
            <a:spLocks noGrp="1"/>
          </p:cNvSpPr>
          <p:nvPr>
            <p:ph type="title"/>
          </p:nvPr>
        </p:nvSpPr>
        <p:spPr>
          <a:xfrm>
            <a:off x="457200" y="384048"/>
            <a:ext cx="8686800" cy="758952"/>
          </a:xfrm>
        </p:spPr>
        <p:txBody>
          <a:bodyPr vert="horz" lIns="0" tIns="0" rIns="0" bIns="0" rtlCol="0" anchorCtr="0">
            <a:normAutofit/>
          </a:bodyPr>
          <a:lstStyle/>
          <a:p>
            <a:r>
              <a:rPr lang="en-GB" b="1" dirty="0"/>
              <a:t>Key Message 4 – Clear how we work needs to change &amp; an emphasis on mutual respect in our partnerships</a:t>
            </a:r>
          </a:p>
          <a:p>
            <a:endParaRPr lang="en-GB" b="1" dirty="0"/>
          </a:p>
        </p:txBody>
      </p:sp>
      <p:sp>
        <p:nvSpPr>
          <p:cNvPr id="7" name="Content Placeholder 2">
            <a:extLst>
              <a:ext uri="{FF2B5EF4-FFF2-40B4-BE49-F238E27FC236}">
                <a16:creationId xmlns:a16="http://schemas.microsoft.com/office/drawing/2014/main" id="{776B9D5A-0F35-BB2F-52DA-0EB82EC02387}"/>
              </a:ext>
            </a:extLst>
          </p:cNvPr>
          <p:cNvSpPr>
            <a:spLocks noGrp="1"/>
          </p:cNvSpPr>
          <p:nvPr>
            <p:ph idx="11"/>
          </p:nvPr>
        </p:nvSpPr>
        <p:spPr>
          <a:xfrm>
            <a:off x="457200" y="1266915"/>
            <a:ext cx="8837292" cy="4571059"/>
          </a:xfrm>
        </p:spPr>
        <p:txBody>
          <a:bodyPr vert="horz" lIns="0" tIns="0" rIns="0" bIns="0" rtlCol="0" anchor="t">
            <a:noAutofit/>
          </a:bodyPr>
          <a:lstStyle/>
          <a:p>
            <a:r>
              <a:rPr lang="en-GB" sz="2000" dirty="0">
                <a:ea typeface="+mn-lt"/>
                <a:cs typeface="+mn-lt"/>
              </a:rPr>
              <a:t>The global context for development has changed. The UK approach to development needs to change with it.</a:t>
            </a:r>
          </a:p>
          <a:p>
            <a:pPr marL="179705" indent="-179705"/>
            <a:r>
              <a:rPr lang="en-GB" sz="2000" dirty="0">
                <a:ea typeface="+mn-lt"/>
                <a:cs typeface="+mn-lt"/>
              </a:rPr>
              <a:t>The White Paper sets out that UK development partnerships will be guided by the </a:t>
            </a:r>
            <a:r>
              <a:rPr lang="en-GB" sz="2000" b="1" dirty="0">
                <a:ea typeface="+mn-lt"/>
                <a:cs typeface="+mn-lt"/>
              </a:rPr>
              <a:t>principle of mutual respect</a:t>
            </a:r>
            <a:r>
              <a:rPr lang="en-GB" sz="2000" dirty="0">
                <a:ea typeface="+mn-lt"/>
                <a:cs typeface="+mn-lt"/>
              </a:rPr>
              <a:t>.</a:t>
            </a:r>
          </a:p>
          <a:p>
            <a:pPr marL="359705" lvl="1" indent="-179705"/>
            <a:r>
              <a:rPr lang="en-GB" sz="2000" u="sng" dirty="0">
                <a:ea typeface="+mn-lt"/>
                <a:cs typeface="+mn-lt"/>
              </a:rPr>
              <a:t> Ownership</a:t>
            </a:r>
            <a:r>
              <a:rPr lang="en-GB" sz="2000" dirty="0">
                <a:ea typeface="+mn-lt"/>
                <a:cs typeface="+mn-lt"/>
              </a:rPr>
              <a:t> by countries, organisations and people</a:t>
            </a:r>
          </a:p>
          <a:p>
            <a:pPr marL="359705" lvl="1" indent="-179705"/>
            <a:r>
              <a:rPr lang="en-GB" sz="2000" dirty="0">
                <a:ea typeface="+mn-lt"/>
                <a:cs typeface="+mn-lt"/>
              </a:rPr>
              <a:t> Mutual accountability and learning</a:t>
            </a:r>
          </a:p>
          <a:p>
            <a:pPr marL="359705" lvl="1" indent="-179705"/>
            <a:r>
              <a:rPr lang="en-GB" sz="2000" dirty="0">
                <a:ea typeface="+mn-lt"/>
                <a:cs typeface="+mn-lt"/>
              </a:rPr>
              <a:t> Mutual transparency</a:t>
            </a:r>
          </a:p>
          <a:p>
            <a:pPr marL="359705" lvl="1" indent="-179705"/>
            <a:r>
              <a:rPr lang="en-GB" sz="2000" dirty="0">
                <a:ea typeface="+mn-lt"/>
                <a:cs typeface="+mn-lt"/>
              </a:rPr>
              <a:t> Common values</a:t>
            </a:r>
          </a:p>
          <a:p>
            <a:pPr marL="179705" indent="-179705"/>
            <a:r>
              <a:rPr lang="en-GB" sz="2000" dirty="0">
                <a:ea typeface="+mn-lt"/>
                <a:cs typeface="+mn-lt"/>
              </a:rPr>
              <a:t>We will become more locally-led, and will publish a strategy on how we will put this into action.</a:t>
            </a:r>
          </a:p>
          <a:p>
            <a:pPr marL="179705" indent="-179705"/>
            <a:r>
              <a:rPr lang="en-GB" sz="2000" dirty="0">
                <a:ea typeface="+mn-lt"/>
                <a:cs typeface="+mn-lt"/>
              </a:rPr>
              <a:t>Our partnerships will be adapted to the specific goals and needs of our partners, informed by a shared understanding of the context, objectives and what works.</a:t>
            </a:r>
          </a:p>
        </p:txBody>
      </p:sp>
    </p:spTree>
    <p:extLst>
      <p:ext uri="{BB962C8B-B14F-4D97-AF65-F5344CB8AC3E}">
        <p14:creationId xmlns:p14="http://schemas.microsoft.com/office/powerpoint/2010/main" val="94209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A7D5-F1A0-9874-494B-44881EED087B}"/>
              </a:ext>
            </a:extLst>
          </p:cNvPr>
          <p:cNvSpPr>
            <a:spLocks noGrp="1"/>
          </p:cNvSpPr>
          <p:nvPr>
            <p:ph type="title"/>
          </p:nvPr>
        </p:nvSpPr>
        <p:spPr>
          <a:xfrm>
            <a:off x="457200" y="203890"/>
            <a:ext cx="8686800" cy="506732"/>
          </a:xfrm>
        </p:spPr>
        <p:txBody>
          <a:bodyPr vert="horz" lIns="0" tIns="0" rIns="0" bIns="0" rtlCol="0" anchor="t" anchorCtr="0">
            <a:noAutofit/>
          </a:bodyPr>
          <a:lstStyle/>
          <a:p>
            <a:pPr algn="ctr"/>
            <a:r>
              <a:rPr lang="en-GB" sz="2800" b="1" dirty="0"/>
              <a:t>Key Message 5 - </a:t>
            </a:r>
            <a:r>
              <a:rPr lang="en-GB" sz="2800" b="1" dirty="0">
                <a:cs typeface="Arial"/>
              </a:rPr>
              <a:t>Seven Areas for Action  </a:t>
            </a:r>
            <a:endParaRPr lang="en-US" sz="2800" dirty="0"/>
          </a:p>
        </p:txBody>
      </p:sp>
      <p:sp>
        <p:nvSpPr>
          <p:cNvPr id="3" name="Content Placeholder 2">
            <a:extLst>
              <a:ext uri="{FF2B5EF4-FFF2-40B4-BE49-F238E27FC236}">
                <a16:creationId xmlns:a16="http://schemas.microsoft.com/office/drawing/2014/main" id="{CC174B42-F9F0-1CF0-3ECF-93F1FB2BA972}"/>
              </a:ext>
            </a:extLst>
          </p:cNvPr>
          <p:cNvSpPr>
            <a:spLocks noGrp="1"/>
          </p:cNvSpPr>
          <p:nvPr>
            <p:ph idx="11"/>
          </p:nvPr>
        </p:nvSpPr>
        <p:spPr>
          <a:xfrm>
            <a:off x="397117" y="834538"/>
            <a:ext cx="8753177" cy="5027457"/>
          </a:xfrm>
        </p:spPr>
        <p:txBody>
          <a:bodyPr vert="horz" lIns="0" tIns="0" rIns="0" bIns="0" rtlCol="0" anchor="t">
            <a:noAutofit/>
          </a:bodyPr>
          <a:lstStyle/>
          <a:p>
            <a:pPr marL="0" indent="0" algn="just">
              <a:buNone/>
            </a:pPr>
            <a:r>
              <a:rPr lang="en-US" sz="2000" i="1" dirty="0">
                <a:ea typeface="+mn-lt"/>
                <a:cs typeface="+mn-lt"/>
              </a:rPr>
              <a:t>Striking how many are about systemic change [patient development]</a:t>
            </a:r>
          </a:p>
          <a:p>
            <a:pPr marL="0" indent="0" algn="just">
              <a:buNone/>
            </a:pPr>
            <a:endParaRPr lang="en-US" sz="2000" dirty="0">
              <a:ea typeface="+mn-lt"/>
              <a:cs typeface="+mn-lt"/>
            </a:endParaRPr>
          </a:p>
          <a:p>
            <a:pPr marL="457200" indent="-457200" algn="just">
              <a:buFont typeface="+mj-lt"/>
              <a:buAutoNum type="arabicPeriod"/>
            </a:pPr>
            <a:r>
              <a:rPr lang="en-US" sz="1800" dirty="0">
                <a:ea typeface="+mn-lt"/>
                <a:cs typeface="+mn-lt"/>
              </a:rPr>
              <a:t>Going further, faster to </a:t>
            </a:r>
            <a:r>
              <a:rPr lang="en-US" sz="1800" b="1" dirty="0" err="1">
                <a:ea typeface="+mn-lt"/>
                <a:cs typeface="+mn-lt"/>
              </a:rPr>
              <a:t>mobilise</a:t>
            </a:r>
            <a:r>
              <a:rPr lang="en-US" sz="1800" b="1" dirty="0">
                <a:ea typeface="+mn-lt"/>
                <a:cs typeface="+mn-lt"/>
              </a:rPr>
              <a:t> international finance </a:t>
            </a:r>
            <a:r>
              <a:rPr lang="en-US" sz="1800" dirty="0">
                <a:ea typeface="+mn-lt"/>
                <a:cs typeface="+mn-lt"/>
              </a:rPr>
              <a:t>and increase private sector investment in development</a:t>
            </a:r>
          </a:p>
          <a:p>
            <a:pPr marL="457200" indent="-457200" algn="just">
              <a:buFont typeface="+mj-lt"/>
              <a:buAutoNum type="arabicPeriod"/>
            </a:pPr>
            <a:r>
              <a:rPr lang="en-US" sz="1800" b="1" dirty="0">
                <a:ea typeface="+mn-lt"/>
                <a:cs typeface="+mn-lt"/>
              </a:rPr>
              <a:t>Strengthening and reforming the international system </a:t>
            </a:r>
            <a:r>
              <a:rPr lang="en-US" sz="1800" dirty="0">
                <a:ea typeface="+mn-lt"/>
                <a:cs typeface="+mn-lt"/>
              </a:rPr>
              <a:t>to improve action on trade, tax, debt, tackling dirty money </a:t>
            </a:r>
          </a:p>
          <a:p>
            <a:pPr marL="457200" indent="-457200" algn="just">
              <a:buFont typeface="+mj-lt"/>
              <a:buAutoNum type="arabicPeriod"/>
            </a:pPr>
            <a:r>
              <a:rPr lang="en-US" sz="1800" b="1" dirty="0">
                <a:ea typeface="+mn-lt"/>
                <a:cs typeface="+mn-lt"/>
              </a:rPr>
              <a:t>Harnessing innovation </a:t>
            </a:r>
            <a:r>
              <a:rPr lang="en-US" sz="1800" dirty="0">
                <a:ea typeface="+mn-lt"/>
                <a:cs typeface="+mn-lt"/>
              </a:rPr>
              <a:t>and new technologies, science and research for the greatest and most cost-effective development impact</a:t>
            </a:r>
          </a:p>
          <a:p>
            <a:pPr marL="457200" indent="-457200" algn="just">
              <a:buFont typeface="+mj-lt"/>
              <a:buAutoNum type="arabicPeriod"/>
            </a:pPr>
            <a:r>
              <a:rPr lang="en-US" sz="1800" b="1" dirty="0">
                <a:ea typeface="+mn-lt"/>
                <a:cs typeface="+mn-lt"/>
              </a:rPr>
              <a:t>Ensuring opportunities for all</a:t>
            </a:r>
            <a:r>
              <a:rPr lang="en-US" sz="1800" dirty="0">
                <a:ea typeface="+mn-lt"/>
                <a:cs typeface="+mn-lt"/>
              </a:rPr>
              <a:t>, putting women and girls </a:t>
            </a:r>
            <a:r>
              <a:rPr lang="en-US" sz="1800" dirty="0" err="1">
                <a:ea typeface="+mn-lt"/>
                <a:cs typeface="+mn-lt"/>
              </a:rPr>
              <a:t>centre</a:t>
            </a:r>
            <a:r>
              <a:rPr lang="en-US" sz="1800" dirty="0">
                <a:ea typeface="+mn-lt"/>
                <a:cs typeface="+mn-lt"/>
              </a:rPr>
              <a:t> stage and investing in education and health systems that societies want</a:t>
            </a:r>
          </a:p>
          <a:p>
            <a:pPr marL="457200" indent="-457200" algn="just">
              <a:buFont typeface="+mj-lt"/>
              <a:buAutoNum type="arabicPeriod"/>
            </a:pPr>
            <a:r>
              <a:rPr lang="en-US" sz="1800" dirty="0">
                <a:ea typeface="+mn-lt"/>
                <a:cs typeface="+mn-lt"/>
              </a:rPr>
              <a:t>Championing action address state fragility, and to </a:t>
            </a:r>
            <a:r>
              <a:rPr lang="en-US" sz="1800" b="1" dirty="0">
                <a:ea typeface="+mn-lt"/>
                <a:cs typeface="+mn-lt"/>
              </a:rPr>
              <a:t>anticipate and prevent </a:t>
            </a:r>
            <a:r>
              <a:rPr lang="en-US" sz="1800" dirty="0">
                <a:ea typeface="+mn-lt"/>
                <a:cs typeface="+mn-lt"/>
              </a:rPr>
              <a:t>conflict, humanitarian crises, climate disasters </a:t>
            </a:r>
          </a:p>
          <a:p>
            <a:pPr marL="457200" indent="-457200" algn="just">
              <a:buFont typeface="+mj-lt"/>
              <a:buAutoNum type="arabicPeriod"/>
            </a:pPr>
            <a:r>
              <a:rPr lang="en-US" sz="1800" b="1" dirty="0">
                <a:ea typeface="+mn-lt"/>
                <a:cs typeface="+mn-lt"/>
              </a:rPr>
              <a:t>Building resilience and enabling adaptation </a:t>
            </a:r>
            <a:r>
              <a:rPr lang="en-US" sz="1800" dirty="0">
                <a:ea typeface="+mn-lt"/>
                <a:cs typeface="+mn-lt"/>
              </a:rPr>
              <a:t>for those affected by conflict, disasters and climate change, strengthening food security, social protection, and disaster risk financing</a:t>
            </a:r>
          </a:p>
          <a:p>
            <a:pPr marL="457200" indent="-457200" algn="just">
              <a:buFont typeface="+mj-lt"/>
              <a:buAutoNum type="arabicPeriod"/>
            </a:pPr>
            <a:r>
              <a:rPr lang="en-US" sz="1800" b="1" dirty="0">
                <a:ea typeface="+mn-lt"/>
                <a:cs typeface="+mn-lt"/>
              </a:rPr>
              <a:t>Standing up for our values</a:t>
            </a:r>
            <a:r>
              <a:rPr lang="en-US" sz="1800" dirty="0">
                <a:ea typeface="+mn-lt"/>
                <a:cs typeface="+mn-lt"/>
              </a:rPr>
              <a:t>, for open inclusive societies, for women and girls, and preventing roll-back of rights</a:t>
            </a:r>
            <a:endParaRPr lang="en-GB" sz="1800" dirty="0">
              <a:cs typeface="Arial"/>
            </a:endParaRPr>
          </a:p>
          <a:p>
            <a:pPr marL="0" indent="0" algn="just">
              <a:buNone/>
            </a:pPr>
            <a:endParaRPr lang="en-GB" sz="2000" dirty="0">
              <a:cs typeface="Arial"/>
            </a:endParaRPr>
          </a:p>
        </p:txBody>
      </p:sp>
    </p:spTree>
    <p:extLst>
      <p:ext uri="{BB962C8B-B14F-4D97-AF65-F5344CB8AC3E}">
        <p14:creationId xmlns:p14="http://schemas.microsoft.com/office/powerpoint/2010/main" val="192937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r>
              <a:rPr lang="en-GB" b="1"/>
              <a:t>1. Mobilising International Finance</a:t>
            </a:r>
            <a:endParaRPr lang="en-US"/>
          </a:p>
        </p:txBody>
      </p:sp>
      <p:sp>
        <p:nvSpPr>
          <p:cNvPr id="3" name="Content Placeholder 2">
            <a:extLst>
              <a:ext uri="{FF2B5EF4-FFF2-40B4-BE49-F238E27FC236}">
                <a16:creationId xmlns:a16="http://schemas.microsoft.com/office/drawing/2014/main" id="{48A01E53-EC58-7C0C-9154-6DA4BCA99920}"/>
              </a:ext>
            </a:extLst>
          </p:cNvPr>
          <p:cNvSpPr>
            <a:spLocks noGrp="1"/>
          </p:cNvSpPr>
          <p:nvPr>
            <p:ph idx="11"/>
          </p:nvPr>
        </p:nvSpPr>
        <p:spPr>
          <a:xfrm>
            <a:off x="457200" y="1399032"/>
            <a:ext cx="4114800" cy="4811268"/>
          </a:xfrm>
        </p:spPr>
        <p:txBody>
          <a:bodyPr vert="horz" lIns="0" tIns="0" rIns="0" bIns="0" rtlCol="0">
            <a:normAutofit/>
          </a:bodyPr>
          <a:lstStyle/>
          <a:p>
            <a:r>
              <a:rPr lang="en-GB" sz="1700" dirty="0"/>
              <a:t>ODA resources will never come close to reaching the scale of finance required. </a:t>
            </a:r>
            <a:r>
              <a:rPr lang="en-GB" sz="1700" dirty="0">
                <a:highlight>
                  <a:srgbClr val="FFFF00"/>
                </a:highlight>
              </a:rPr>
              <a:t>[</a:t>
            </a:r>
            <a:r>
              <a:rPr lang="en-GB" sz="1700" i="1" dirty="0">
                <a:highlight>
                  <a:srgbClr val="FFFF00"/>
                </a:highlight>
              </a:rPr>
              <a:t>tension between where ODA is most critical and largest financing gap; tensions on climate finance esp. mitigation</a:t>
            </a:r>
            <a:r>
              <a:rPr lang="en-GB" sz="1700" dirty="0">
                <a:highlight>
                  <a:srgbClr val="FFFF00"/>
                </a:highlight>
              </a:rPr>
              <a:t>]</a:t>
            </a:r>
          </a:p>
          <a:p>
            <a:r>
              <a:rPr lang="en-GB" sz="1700" dirty="0"/>
              <a:t>We want to:</a:t>
            </a:r>
          </a:p>
          <a:p>
            <a:pPr lvl="1"/>
            <a:r>
              <a:rPr lang="en-GB" sz="1700" dirty="0"/>
              <a:t>Scale up financing capacity of </a:t>
            </a:r>
            <a:r>
              <a:rPr lang="en-GB" sz="1700" dirty="0">
                <a:highlight>
                  <a:srgbClr val="FFFF00"/>
                </a:highlight>
              </a:rPr>
              <a:t>MDBs [October 2023 MDBs announced measures unlocking $300 – $400 billion over 10 years]</a:t>
            </a:r>
          </a:p>
          <a:p>
            <a:pPr lvl="1"/>
            <a:r>
              <a:rPr lang="en-GB" sz="1700" dirty="0"/>
              <a:t>Ensure poorest and most vulnerable</a:t>
            </a:r>
          </a:p>
          <a:p>
            <a:pPr marL="180000" lvl="1" indent="0">
              <a:buNone/>
            </a:pPr>
            <a:r>
              <a:rPr lang="en-GB" sz="1700" dirty="0"/>
              <a:t>   countries are visible and heard</a:t>
            </a:r>
          </a:p>
          <a:p>
            <a:pPr lvl="1"/>
            <a:r>
              <a:rPr lang="en-GB" sz="1700" dirty="0"/>
              <a:t>Use more innovative instruments [</a:t>
            </a:r>
            <a:r>
              <a:rPr lang="en-GB" sz="1700" dirty="0">
                <a:highlight>
                  <a:srgbClr val="FFFF00"/>
                </a:highlight>
              </a:rPr>
              <a:t>guarantees; </a:t>
            </a:r>
            <a:r>
              <a:rPr lang="en-GB" sz="1800" dirty="0">
                <a:solidFill>
                  <a:srgbClr val="000000"/>
                </a:solidFill>
                <a:highlight>
                  <a:srgbClr val="FFFF00"/>
                </a:highlight>
                <a:latin typeface="Helvetica Neue"/>
              </a:rPr>
              <a:t>SDRs, CRDCs</a:t>
            </a:r>
            <a:r>
              <a:rPr lang="en-GB" sz="1700" dirty="0"/>
              <a:t>]</a:t>
            </a:r>
          </a:p>
          <a:p>
            <a:pPr lvl="1"/>
            <a:r>
              <a:rPr lang="en-GB" sz="1700" dirty="0"/>
              <a:t>Mobilise private capital at scale </a:t>
            </a:r>
          </a:p>
          <a:p>
            <a:pPr marL="180000" lvl="1" indent="0">
              <a:buNone/>
            </a:pPr>
            <a:r>
              <a:rPr lang="en-GB" sz="1700" dirty="0">
                <a:highlight>
                  <a:srgbClr val="FFFF00"/>
                </a:highlight>
              </a:rPr>
              <a:t>[pension funds]</a:t>
            </a:r>
          </a:p>
          <a:p>
            <a:endParaRPr lang="en-GB" dirty="0"/>
          </a:p>
        </p:txBody>
      </p:sp>
      <p:pic>
        <p:nvPicPr>
          <p:cNvPr id="4" name="Picture 3" descr="A graph of a number of us dollars&#10;&#10;Description automatically generated with medium confidence">
            <a:extLst>
              <a:ext uri="{FF2B5EF4-FFF2-40B4-BE49-F238E27FC236}">
                <a16:creationId xmlns:a16="http://schemas.microsoft.com/office/drawing/2014/main" id="{4BA3C485-1AC9-31F4-0BD7-E4BCC3B41968}"/>
              </a:ext>
            </a:extLst>
          </p:cNvPr>
          <p:cNvPicPr>
            <a:picLocks noChangeAspect="1"/>
          </p:cNvPicPr>
          <p:nvPr/>
        </p:nvPicPr>
        <p:blipFill>
          <a:blip r:embed="rId2"/>
          <a:stretch>
            <a:fillRect/>
          </a:stretch>
        </p:blipFill>
        <p:spPr>
          <a:xfrm>
            <a:off x="5029200" y="1399033"/>
            <a:ext cx="4114800" cy="4501024"/>
          </a:xfrm>
          <a:prstGeom prst="rect">
            <a:avLst/>
          </a:prstGeom>
          <a:noFill/>
        </p:spPr>
      </p:pic>
    </p:spTree>
    <p:extLst>
      <p:ext uri="{BB962C8B-B14F-4D97-AF65-F5344CB8AC3E}">
        <p14:creationId xmlns:p14="http://schemas.microsoft.com/office/powerpoint/2010/main" val="51534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8D6A-3438-F34F-7D59-C314028EC9B6}"/>
              </a:ext>
            </a:extLst>
          </p:cNvPr>
          <p:cNvSpPr>
            <a:spLocks noGrp="1"/>
          </p:cNvSpPr>
          <p:nvPr>
            <p:ph type="title"/>
          </p:nvPr>
        </p:nvSpPr>
        <p:spPr>
          <a:xfrm>
            <a:off x="457200" y="384048"/>
            <a:ext cx="8686800" cy="758952"/>
          </a:xfrm>
        </p:spPr>
        <p:txBody>
          <a:bodyPr vert="horz" lIns="0" tIns="0" rIns="0" bIns="0" rtlCol="0" anchorCtr="0">
            <a:normAutofit/>
          </a:bodyPr>
          <a:lstStyle/>
          <a:p>
            <a:pPr algn="ctr"/>
            <a:r>
              <a:rPr lang="en-GB" sz="2800" b="1" dirty="0"/>
              <a:t>2. Reforming the International System</a:t>
            </a:r>
            <a:endParaRPr lang="en-US" sz="2800" dirty="0"/>
          </a:p>
        </p:txBody>
      </p:sp>
      <p:sp>
        <p:nvSpPr>
          <p:cNvPr id="3" name="Content Placeholder 2">
            <a:extLst>
              <a:ext uri="{FF2B5EF4-FFF2-40B4-BE49-F238E27FC236}">
                <a16:creationId xmlns:a16="http://schemas.microsoft.com/office/drawing/2014/main" id="{48A01E53-EC58-7C0C-9154-6DA4BCA99920}"/>
              </a:ext>
            </a:extLst>
          </p:cNvPr>
          <p:cNvSpPr>
            <a:spLocks noGrp="1"/>
          </p:cNvSpPr>
          <p:nvPr>
            <p:ph idx="11"/>
          </p:nvPr>
        </p:nvSpPr>
        <p:spPr>
          <a:xfrm>
            <a:off x="457200" y="1399032"/>
            <a:ext cx="4114800" cy="4811268"/>
          </a:xfrm>
        </p:spPr>
        <p:txBody>
          <a:bodyPr vert="horz" lIns="0" tIns="0" rIns="0" bIns="0" rtlCol="0">
            <a:normAutofit/>
          </a:bodyPr>
          <a:lstStyle/>
          <a:p>
            <a:r>
              <a:rPr lang="en-GB" sz="2000" dirty="0"/>
              <a:t>The international system is uniquely placed to promote universal principles and priorities.</a:t>
            </a:r>
          </a:p>
          <a:p>
            <a:r>
              <a:rPr lang="en-GB" sz="2000" dirty="0"/>
              <a:t>The countries and people excluded from power in the international system need a voice in how it changes.</a:t>
            </a:r>
          </a:p>
          <a:p>
            <a:r>
              <a:rPr lang="en-GB" sz="2000" dirty="0"/>
              <a:t>Working on:</a:t>
            </a:r>
          </a:p>
          <a:p>
            <a:pPr lvl="1"/>
            <a:r>
              <a:rPr lang="en-GB" sz="2000" dirty="0"/>
              <a:t>Trade</a:t>
            </a:r>
          </a:p>
          <a:p>
            <a:pPr lvl="1"/>
            <a:r>
              <a:rPr lang="en-GB" sz="2000" dirty="0"/>
              <a:t>Debt</a:t>
            </a:r>
          </a:p>
          <a:p>
            <a:pPr lvl="1"/>
            <a:r>
              <a:rPr lang="en-GB" sz="2000" dirty="0"/>
              <a:t>Tax</a:t>
            </a:r>
          </a:p>
          <a:p>
            <a:pPr lvl="1"/>
            <a:r>
              <a:rPr lang="en-GB" sz="2000" dirty="0"/>
              <a:t>Illicit finance</a:t>
            </a:r>
          </a:p>
          <a:p>
            <a:pPr lvl="1"/>
            <a:r>
              <a:rPr lang="en-GB" sz="2000" dirty="0"/>
              <a:t>Remittances</a:t>
            </a:r>
          </a:p>
        </p:txBody>
      </p:sp>
      <p:pic>
        <p:nvPicPr>
          <p:cNvPr id="5" name="Picture 4" descr="A group of people standing in front of a building&#10;&#10;Description automatically generated">
            <a:extLst>
              <a:ext uri="{FF2B5EF4-FFF2-40B4-BE49-F238E27FC236}">
                <a16:creationId xmlns:a16="http://schemas.microsoft.com/office/drawing/2014/main" id="{2BC3D083-94B5-27E5-2CF8-B9F8B99F11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029200" y="1399032"/>
            <a:ext cx="4114800" cy="4811268"/>
          </a:xfrm>
          <a:prstGeom prst="rect">
            <a:avLst/>
          </a:prstGeom>
          <a:noFill/>
        </p:spPr>
      </p:pic>
    </p:spTree>
    <p:extLst>
      <p:ext uri="{BB962C8B-B14F-4D97-AF65-F5344CB8AC3E}">
        <p14:creationId xmlns:p14="http://schemas.microsoft.com/office/powerpoint/2010/main" val="38003986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CDO standard 4:3">
  <a:themeElements>
    <a:clrScheme name="Vanilla">
      <a:dk1>
        <a:srgbClr val="000000"/>
      </a:dk1>
      <a:lt1>
        <a:srgbClr val="FFFFFF"/>
      </a:lt1>
      <a:dk2>
        <a:srgbClr val="143172"/>
      </a:dk2>
      <a:lt2>
        <a:srgbClr val="FFFFFF"/>
      </a:lt2>
      <a:accent1>
        <a:srgbClr val="143172"/>
      </a:accent1>
      <a:accent2>
        <a:srgbClr val="407EC9"/>
      </a:accent2>
      <a:accent3>
        <a:srgbClr val="5CB8B2"/>
      </a:accent3>
      <a:accent4>
        <a:srgbClr val="C8C9C7"/>
      </a:accent4>
      <a:accent5>
        <a:srgbClr val="833177"/>
      </a:accent5>
      <a:accent6>
        <a:srgbClr val="C8102E"/>
      </a:accent6>
      <a:hlink>
        <a:srgbClr val="515151"/>
      </a:hlink>
      <a:folHlink>
        <a:srgbClr val="CBCBCB"/>
      </a:folHlink>
    </a:clrScheme>
    <a:fontScheme name="OW_FCDO">
      <a:majorFont>
        <a:latin typeface="Arial"/>
        <a:ea typeface=""/>
        <a:cs typeface=""/>
      </a:majorFont>
      <a:minorFont>
        <a:latin typeface="Arial"/>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Flag blue">
      <a:srgbClr val="143172"/>
    </a:custClr>
    <a:custClr name="Red flag">
      <a:srgbClr val="C8102E"/>
    </a:custClr>
    <a:custClr name="Light blue">
      <a:srgbClr val="407EC9"/>
    </a:custClr>
    <a:custClr name="Purple">
      <a:srgbClr val="833177"/>
    </a:custClr>
    <a:custClr name="Teal">
      <a:srgbClr val="5CB8B2"/>
    </a:custClr>
    <a:custClr name="Gold">
      <a:srgbClr val="EAAA00"/>
    </a:custClr>
    <a:custClr name="Silver">
      <a:srgbClr val="C8C9C7"/>
    </a:custClr>
    <a:custClr name="Emerald">
      <a:srgbClr val="00B140"/>
    </a:custClr>
    <a:custClr name="Black">
      <a:srgbClr val="000000"/>
    </a:custClr>
    <a:custClr name="45%">
      <a:srgbClr val="A4A4A4"/>
    </a:custClr>
    <a:custClr name="Flag blue 75%">
      <a:srgbClr val="415891"/>
    </a:custClr>
    <a:custClr name="Red flag 75%">
      <a:srgbClr val="D84D61"/>
    </a:custClr>
    <a:custClr name="Light blue 75%">
      <a:srgbClr val="71A0D8"/>
    </a:custClr>
    <a:custClr name="Purple 75%">
      <a:srgbClr val="A26599"/>
    </a:custClr>
    <a:custClr name="Teal 75%">
      <a:srgbClr val="85CAC5"/>
    </a:custClr>
    <a:custClr name="Gold 75%">
      <a:srgbClr val="EFBF40"/>
    </a:custClr>
    <a:custClr name="Silver 75%">
      <a:srgbClr val="D6D7D5"/>
    </a:custClr>
    <a:custClr name="Emerald 75%">
      <a:srgbClr val="40C56F"/>
    </a:custClr>
    <a:custClr name="85%">
      <a:srgbClr val="262626"/>
    </a:custClr>
    <a:custClr name="35%">
      <a:srgbClr val="BFBFBF"/>
    </a:custClr>
    <a:custClr name="Flag blue 50%">
      <a:srgbClr val="808FB3"/>
    </a:custClr>
    <a:custClr name="Red flag 50%">
      <a:srgbClr val="E38696"/>
    </a:custClr>
    <a:custClr name="Light blue 50%">
      <a:srgbClr val="9EBEE4"/>
    </a:custClr>
    <a:custClr name="Purple 50%">
      <a:srgbClr val="C198BB"/>
    </a:custClr>
    <a:custClr name="Teal 50%">
      <a:srgbClr val="ADDBD9"/>
    </a:custClr>
    <a:custClr name="Gold 50%">
      <a:srgbClr val="F5D580"/>
    </a:custClr>
    <a:custClr name="Silver 50%">
      <a:srgbClr val="E3E4E3"/>
    </a:custClr>
    <a:custClr name="Emerald 50%">
      <a:srgbClr val="80D8A1"/>
    </a:custClr>
    <a:custClr name="75%">
      <a:srgbClr val="404040"/>
    </a:custClr>
    <a:custClr name="25%">
      <a:srgbClr val="D9D9D9"/>
    </a:custClr>
    <a:custClr name="Flag blue 25%">
      <a:srgbClr val="BFC7D9"/>
    </a:custClr>
    <a:custClr name="Red flag 25%">
      <a:srgbClr val="F3C4CE"/>
    </a:custClr>
    <a:custClr name="Light blue 25%">
      <a:srgbClr val="CEDFF3"/>
    </a:custClr>
    <a:custClr name="Purple 25%">
      <a:srgbClr val="E0CBDD"/>
    </a:custClr>
    <a:custClr name="Teal 25%">
      <a:srgbClr val="D6EDEC"/>
    </a:custClr>
    <a:custClr name="Gold 25%">
      <a:srgbClr val="FAEABF"/>
    </a:custClr>
    <a:custClr name="Silver 25%">
      <a:srgbClr val="F1F1F1"/>
    </a:custClr>
    <a:custClr name="Emerald 25%">
      <a:srgbClr val="BFEBCF"/>
    </a:custClr>
    <a:custClr name="65%">
      <a:srgbClr val="595959"/>
    </a:custClr>
    <a:custClr name="15%">
      <a:srgbClr val="F2F2F2"/>
    </a:custClr>
    <a:custClr name="Flag blue 15%">
      <a:srgbClr val="D9DEE8"/>
    </a:custClr>
    <a:custClr name="Red flag 15%">
      <a:srgbClr val="F7DCE1"/>
    </a:custClr>
    <a:custClr name="Light blue 15%">
      <a:srgbClr val="E4ECF4"/>
    </a:custClr>
    <a:custClr name="Purple 15%">
      <a:srgbClr val="ECE0EB"/>
    </a:custClr>
    <a:custClr name="Teal 15%">
      <a:srgbClr val="E7F4F3"/>
    </a:custClr>
    <a:custClr name="Gold 15%">
      <a:srgbClr val="FCF2D9"/>
    </a:custClr>
    <a:custClr name="Silver 15%">
      <a:srgbClr val="F7F7F7"/>
    </a:custClr>
    <a:custClr name="Emerald 15%">
      <a:srgbClr val="D9F3E0"/>
    </a:custClr>
    <a:custClr name="55%">
      <a:srgbClr val="7F7F7F"/>
    </a:custClr>
    <a:custClr name="White">
      <a:srgbClr val="FFFFFF"/>
    </a:custClr>
  </a:custClrLst>
  <a:extLst>
    <a:ext uri="{05A4C25C-085E-4340-85A3-A5531E510DB2}">
      <thm15:themeFamily xmlns:thm15="http://schemas.microsoft.com/office/thememl/2012/main" name="FCDO Standard template" id="{39B45DD9-B8B3-4A4F-B940-CFFE9D0984AD}" vid="{F0B7AE15-1094-44C8-884C-829D958362B1}"/>
    </a:ext>
  </a:extLst>
</a:theme>
</file>

<file path=ppt/theme/theme2.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ppt/theme/theme3.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9B0D6549E55C4091C3EA560844F64A" ma:contentTypeVersion="18" ma:contentTypeDescription="Create a new document." ma:contentTypeScope="" ma:versionID="4a0216f2309e1259c55123bf8f2d4f10">
  <xsd:schema xmlns:xsd="http://www.w3.org/2001/XMLSchema" xmlns:xs="http://www.w3.org/2001/XMLSchema" xmlns:p="http://schemas.microsoft.com/office/2006/metadata/properties" xmlns:ns2="edcc9b62-e0a1-48be-bc09-98b897dcede0" xmlns:ns3="ff1e537a-db69-46ce-9ff5-5c5a76678443" targetNamespace="http://schemas.microsoft.com/office/2006/metadata/properties" ma:root="true" ma:fieldsID="7e6861bef1d7935640e0b596e47f159e" ns2:_="" ns3:_="">
    <xsd:import namespace="edcc9b62-e0a1-48be-bc09-98b897dcede0"/>
    <xsd:import namespace="ff1e537a-db69-46ce-9ff5-5c5a766784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c9b62-e0a1-48be-bc09-98b897dcede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36ac55-f1e8-403f-80a0-2b3d71df64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1e537a-db69-46ce-9ff5-5c5a7667844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161cc4e-639f-464e-8ea5-c8d183de1536}" ma:internalName="TaxCatchAll" ma:showField="CatchAllData" ma:web="ff1e537a-db69-46ce-9ff5-5c5a766784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f1e537a-db69-46ce-9ff5-5c5a76678443">
      <UserInfo>
        <DisplayName>David Osborne</DisplayName>
        <AccountId>13</AccountId>
        <AccountType/>
      </UserInfo>
      <UserInfo>
        <DisplayName>Annabel Gerry</DisplayName>
        <AccountId>42</AccountId>
        <AccountType/>
      </UserInfo>
      <UserInfo>
        <DisplayName>Harriet Hoffler</DisplayName>
        <AccountId>71</AccountId>
        <AccountType/>
      </UserInfo>
      <UserInfo>
        <DisplayName>Fatima Undre</DisplayName>
        <AccountId>11</AccountId>
        <AccountType/>
      </UserInfo>
      <UserInfo>
        <DisplayName>Saffienne Vincent-Neal</DisplayName>
        <AccountId>93</AccountId>
        <AccountType/>
      </UserInfo>
      <UserInfo>
        <DisplayName>Ben Smith</DisplayName>
        <AccountId>69</AccountId>
        <AccountType/>
      </UserInfo>
      <UserInfo>
        <DisplayName>David Potter</DisplayName>
        <AccountId>94</AccountId>
        <AccountType/>
      </UserInfo>
      <UserInfo>
        <DisplayName>Mirza Jahani</DisplayName>
        <AccountId>76</AccountId>
        <AccountType/>
      </UserInfo>
      <UserInfo>
        <DisplayName>Ohita Bare-Ibiayo</DisplayName>
        <AccountId>181</AccountId>
        <AccountType/>
      </UserInfo>
      <UserInfo>
        <DisplayName>Richard Erlebach</DisplayName>
        <AccountId>293</AccountId>
        <AccountType/>
      </UserInfo>
      <UserInfo>
        <DisplayName>Max Manning Lowe</DisplayName>
        <AccountId>12</AccountId>
        <AccountType/>
      </UserInfo>
      <UserInfo>
        <DisplayName>Heather Murray</DisplayName>
        <AccountId>178</AccountId>
        <AccountType/>
      </UserInfo>
      <UserInfo>
        <DisplayName>Hugh Boxall-Gorringe</DisplayName>
        <AccountId>73</AccountId>
        <AccountType/>
      </UserInfo>
      <UserInfo>
        <DisplayName>Alaima Jawwad</DisplayName>
        <AccountId>68</AccountId>
        <AccountType/>
      </UserInfo>
      <UserInfo>
        <DisplayName>Ella Southall</DisplayName>
        <AccountId>174</AccountId>
        <AccountType/>
      </UserInfo>
      <UserInfo>
        <DisplayName>Sam Selvadurai</DisplayName>
        <AccountId>51</AccountId>
        <AccountType/>
      </UserInfo>
    </SharedWithUsers>
    <TaxCatchAll xmlns="ff1e537a-db69-46ce-9ff5-5c5a76678443" xsi:nil="true"/>
    <lcf76f155ced4ddcb4097134ff3c332f xmlns="edcc9b62-e0a1-48be-bc09-98b897dcede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D595D-E381-4172-AEC6-8B0EFE315299}"/>
</file>

<file path=customXml/itemProps2.xml><?xml version="1.0" encoding="utf-8"?>
<ds:datastoreItem xmlns:ds="http://schemas.openxmlformats.org/officeDocument/2006/customXml" ds:itemID="{8B87470C-C308-4851-91CC-74E6C07FE6EF}">
  <ds:schemaRefs>
    <ds:schemaRef ds:uri="http://purl.org/dc/dcmitype/"/>
    <ds:schemaRef ds:uri="http://purl.org/dc/terms/"/>
    <ds:schemaRef ds:uri="http://schemas.openxmlformats.org/package/2006/metadata/core-properties"/>
    <ds:schemaRef ds:uri="3b8b5caa-1231-4239-8475-cf2b2f5d3790"/>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elements/1.1/"/>
    <ds:schemaRef ds:uri="e530f5f8-6ede-4052-bb19-699b30e3451f"/>
  </ds:schemaRefs>
</ds:datastoreItem>
</file>

<file path=customXml/itemProps3.xml><?xml version="1.0" encoding="utf-8"?>
<ds:datastoreItem xmlns:ds="http://schemas.openxmlformats.org/officeDocument/2006/customXml" ds:itemID="{69F41DBE-144C-48BE-9B5F-443B2F98201E}">
  <ds:schemaRefs>
    <ds:schemaRef ds:uri="http://schemas.microsoft.com/sharepoint/v3/contenttype/forms"/>
  </ds:schemaRefs>
</ds:datastoreItem>
</file>

<file path=docMetadata/LabelInfo.xml><?xml version="1.0" encoding="utf-8"?>
<clbl:labelList xmlns:clbl="http://schemas.microsoft.com/office/2020/mipLabelMetadata">
  <clbl:label id="{e15c0bf4-4fcf-490e-a436-5b2e5bba7512}" enabled="1" method="Privileged" siteId="{d3a2d0d3-7cc8-4f52-bbf9-85bd43d94279}" removed="0"/>
</clbl:labelList>
</file>

<file path=docProps/app.xml><?xml version="1.0" encoding="utf-8"?>
<Properties xmlns="http://schemas.openxmlformats.org/officeDocument/2006/extended-properties" xmlns:vt="http://schemas.openxmlformats.org/officeDocument/2006/docPropsVTypes">
  <Template>blank</Template>
  <TotalTime>2149</TotalTime>
  <Words>2520</Words>
  <Application>Microsoft Office PowerPoint</Application>
  <PresentationFormat>Custom</PresentationFormat>
  <Paragraphs>187</Paragraphs>
  <Slides>15</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Body</vt:lpstr>
      <vt:lpstr>Calibri</vt:lpstr>
      <vt:lpstr>Helvetica Neue</vt:lpstr>
      <vt:lpstr>Symbol</vt:lpstr>
      <vt:lpstr>FCDO standard 4:3</vt:lpstr>
      <vt:lpstr>think-cell Slide</vt:lpstr>
      <vt:lpstr>PowerPoint Presentation</vt:lpstr>
      <vt:lpstr>The White Paper in Numbers</vt:lpstr>
      <vt:lpstr>Key Message 1 - International Development in a Contested World: ending extreme poverty and tackling climate change</vt:lpstr>
      <vt:lpstr>Key Message 2 - The goal of UK international development is to end extreme poverty and tackle climate change and biodiversity loss </vt:lpstr>
      <vt:lpstr>Key Message 3 – A powerful call for us to be innovative, creative and bold &amp; use every tool and resource, including you! </vt:lpstr>
      <vt:lpstr>Key Message 4 – Clear how we work needs to change &amp; an emphasis on mutual respect in our partnerships </vt:lpstr>
      <vt:lpstr>Key Message 5 - Seven Areas for Action  </vt:lpstr>
      <vt:lpstr>1. Mobilising International Finance</vt:lpstr>
      <vt:lpstr>2. Reforming the International System</vt:lpstr>
      <vt:lpstr>3. Harnessing innovation</vt:lpstr>
      <vt:lpstr>4. Ensuring opportunities for all</vt:lpstr>
      <vt:lpstr>5. Championing action to anticipate and prevent crisis</vt:lpstr>
      <vt:lpstr>6. Building resilience and enabling adaptation</vt:lpstr>
      <vt:lpstr>7. Standing up for our values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Meetings: 31 July – 04 Aug</dc:title>
  <dc:creator>Alaima Jawwad (Sensitive)</dc:creator>
  <cp:keywords>TemplateVersion: DTP.PPTVanilla.20200102.3</cp:keywords>
  <cp:lastModifiedBy>David Osborne</cp:lastModifiedBy>
  <cp:revision>14</cp:revision>
  <dcterms:created xsi:type="dcterms:W3CDTF">2023-07-27T16:11:26Z</dcterms:created>
  <dcterms:modified xsi:type="dcterms:W3CDTF">2024-01-16T17:46:05Z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2020/01/03</vt:lpwstr>
  </property>
  <property fmtid="{D5CDD505-2E9C-101B-9397-08002B2CF9AE}" pid="3" name="DocumentMSOLanguageID">
    <vt:lpwstr>msoLanguageIDEnglishUS</vt:lpwstr>
  </property>
  <property fmtid="{D5CDD505-2E9C-101B-9397-08002B2CF9AE}" pid="4" name="MSIP_Label_e15c0bf4-4fcf-490e-a436-5b2e5bba7512_Enabled">
    <vt:lpwstr>true</vt:lpwstr>
  </property>
  <property fmtid="{D5CDD505-2E9C-101B-9397-08002B2CF9AE}" pid="5" name="MSIP_Label_e15c0bf4-4fcf-490e-a436-5b2e5bba7512_SetDate">
    <vt:lpwstr>2022-08-16T16:10:21Z</vt:lpwstr>
  </property>
  <property fmtid="{D5CDD505-2E9C-101B-9397-08002B2CF9AE}" pid="6" name="MSIP_Label_e15c0bf4-4fcf-490e-a436-5b2e5bba7512_Method">
    <vt:lpwstr>Privileged</vt:lpwstr>
  </property>
  <property fmtid="{D5CDD505-2E9C-101B-9397-08002B2CF9AE}" pid="7" name="MSIP_Label_e15c0bf4-4fcf-490e-a436-5b2e5bba7512_Name">
    <vt:lpwstr>NOT PROTECTIVELY MARKED</vt:lpwstr>
  </property>
  <property fmtid="{D5CDD505-2E9C-101B-9397-08002B2CF9AE}" pid="8" name="MSIP_Label_e15c0bf4-4fcf-490e-a436-5b2e5bba7512_SiteId">
    <vt:lpwstr>d3a2d0d3-7cc8-4f52-bbf9-85bd43d94279</vt:lpwstr>
  </property>
  <property fmtid="{D5CDD505-2E9C-101B-9397-08002B2CF9AE}" pid="9" name="MSIP_Label_e15c0bf4-4fcf-490e-a436-5b2e5bba7512_ActionId">
    <vt:lpwstr>ffa27348-9e18-4eb5-a500-bf194074ee43</vt:lpwstr>
  </property>
  <property fmtid="{D5CDD505-2E9C-101B-9397-08002B2CF9AE}" pid="10" name="MSIP_Label_e15c0bf4-4fcf-490e-a436-5b2e5bba7512_ContentBits">
    <vt:lpwstr>0</vt:lpwstr>
  </property>
  <property fmtid="{D5CDD505-2E9C-101B-9397-08002B2CF9AE}" pid="11" name="ClassificationContentMarkingHeaderLocations">
    <vt:lpwstr>FCDO standard 4\:3:13</vt:lpwstr>
  </property>
  <property fmtid="{D5CDD505-2E9C-101B-9397-08002B2CF9AE}" pid="12" name="ClassificationContentMarkingHeaderText">
    <vt:lpwstr>OFFICIAL-SENSITIVE</vt:lpwstr>
  </property>
  <property fmtid="{D5CDD505-2E9C-101B-9397-08002B2CF9AE}" pid="13" name="ContentTypeId">
    <vt:lpwstr>0x0101003558F7F2F288E644AC44804333AF7835</vt:lpwstr>
  </property>
  <property fmtid="{D5CDD505-2E9C-101B-9397-08002B2CF9AE}" pid="14" name="MediaServiceImageTags">
    <vt:lpwstr/>
  </property>
</Properties>
</file>