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58" r:id="rId5"/>
    <p:sldId id="359" r:id="rId6"/>
    <p:sldId id="274" r:id="rId7"/>
    <p:sldId id="275" r:id="rId8"/>
    <p:sldId id="339" r:id="rId9"/>
    <p:sldId id="351" r:id="rId10"/>
    <p:sldId id="360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4CD23-9C77-43A3-B9B6-A5D17A94B587}" v="39" dt="2024-01-16T15:12:3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3C3E-141C-4EA2-AED6-EF9681D22D6F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6650D-6C78-42B4-B73B-9BDEA06EB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bg1"/>
                </a:solidFill>
                <a:latin typeface="Franklin Gothic Demi Cond" panose="020B0706030402020204" pitchFamily="34" charset="0"/>
              </a:rPr>
              <a:t>We want to tell you a bit about our work, the amazing impact it’s having, and has had over 60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bg1"/>
                </a:solidFill>
                <a:latin typeface="Franklin Gothic Demi Cond" panose="020B0706030402020204" pitchFamily="34" charset="0"/>
              </a:rPr>
              <a:t>We’re delighted that a number of councils here have already supported our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chemeClr val="bg1"/>
                </a:solidFill>
                <a:latin typeface="Franklin Gothic Demi Cond" panose="020B0706030402020204" pitchFamily="34" charset="0"/>
              </a:rPr>
              <a:t>We hope we can persuade others to lend us your voices to shout when local communities around the world need immediate, international support and solidarity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8063-0529-465C-A4B1-8CF5CD0B2B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0D83-3DB2-0FCF-DD61-CACFFEF7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E15E4-1F8E-E4A0-EA5C-A50EB76BF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9A8D-5607-D78F-CFAB-45A3913F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4DB3-ADAC-21B0-3E85-83547891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A9507-F9E7-F01F-2332-5FB7063F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7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652E-DD35-4D9D-72B7-8069B7E3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4C8A8-5570-2C59-B8ED-9BDE67962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7277E-CED8-B3A4-802F-50943A89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D7DD-BE48-6573-AEFA-42C997C2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9FF0F-0FB0-497F-DE2F-0B3D2224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C8125-E82F-E898-57CA-E54C7DA2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DFBB6-4C37-D397-2232-B0F6918AB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36FC-8E57-3DD9-3305-2D87A256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F8033-4FD2-7B17-9B45-DCF4F751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4F13-3348-E8C8-A9AC-02B94A52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9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D295-A1E6-C1A9-8DA7-4830BE15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51D3-6239-3AF0-1D4C-29539F61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C7B3-A2EB-1CD3-9999-8FDFC3E5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09C85-D463-85A4-D031-E2AE8F15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09C5-53AD-158D-638E-98149052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723B-1E04-FEAB-B5D3-0BEEAA68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9020D-0AC6-F955-50DA-0DB3927D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0794-D39C-6E04-E928-3CE29B5A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0250-BF5D-1CA0-3567-4DEF035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93D2-8A69-9201-3799-4F7ACD60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5CB0-D363-D718-AB19-B3B48617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2D84-0CFB-6FA8-F4F3-DBA803B89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A8AC0-42E0-AE19-5D07-C38D407F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06711-50AE-4AE0-BDDD-AC3F9EC0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97CB2-A8F2-1D88-5EF7-0EE31045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299F-E52E-682B-A9FC-8A663DAA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6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FE6A-E9CF-FCC3-EE7F-3113328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B3E05-E4AD-AE79-38A6-0E4FACEB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28706-70C4-B237-0D4E-0AA4A0BDE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7A242-EEA2-8A41-767A-113642C92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F05DD-BE6B-CF4E-958D-6DE12805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6281B-80CD-9591-D6F6-12567B5F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C35C3-9ED6-CF1C-C15E-74AB104E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D8BEE6-89D7-1E56-5538-B2203648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7D66-3F91-AFED-1BDA-0B4C9750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EA41C-95BB-F1E3-BB36-D6DC3A80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D6E7-14DA-BA9C-BC4C-3390C5C5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3F738-4EDF-BFC7-078B-CDB8890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6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56B0E-7AEE-B346-595A-B6FACBAC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BE924-5A07-FD01-6CDE-0A0D3AC7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1D7D8-FAB9-3A0B-9C71-B165F356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6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1DDA-DB20-216D-B493-DC3BB09C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4ED8-5B18-E842-39B6-69146BE5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1E74D-B091-501D-5BE7-C26AB32DC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A2DE8-01D9-13A3-B12C-25CD90F3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709A3-6EC2-D6D4-5A6D-38F2FF94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0DF7-C379-43D5-EEAC-1F0EED02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4787-8402-2EE2-AA81-56C7D48B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11D44-306E-E59D-A84D-F6A356A26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12421-1124-97E0-7B40-566B1BBE4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42194-AC41-CC65-68F9-9F5D513C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89EC2-E71D-9643-A921-3981D60E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EF144-54B1-FEAA-4F77-7C756243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31866-5CED-0B11-C2B2-B89C7AB4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C6B5F-DB93-15CA-1D17-62B4B81CF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318B-B444-8FDA-45A4-C0679E08F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8EED-DCA5-46BD-A29E-6B3643FDAE0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ACA6-6B72-BE89-F428-C018E03FD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248B3-D467-0E6C-87FE-A1931E7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81AC-F4B0-42AB-BFB4-F2EDFA72D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raine.dec.org.uk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itarianaction.info/document/global-humanitarian-overview-20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7EB9F0-7BC6-2B3A-6E37-8C01052F1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37" y="-995193"/>
            <a:ext cx="12349537" cy="8233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F4D5FE-6C91-B94A-E693-E5958D85DBC5}"/>
              </a:ext>
            </a:extLst>
          </p:cNvPr>
          <p:cNvSpPr/>
          <p:nvPr/>
        </p:nvSpPr>
        <p:spPr>
          <a:xfrm>
            <a:off x="8322547" y="-24643"/>
            <a:ext cx="3700736" cy="14424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A5B4B-C160-F911-E0FF-84AF37F80885}"/>
              </a:ext>
            </a:extLst>
          </p:cNvPr>
          <p:cNvSpPr txBox="1"/>
          <p:nvPr/>
        </p:nvSpPr>
        <p:spPr>
          <a:xfrm>
            <a:off x="9575514" y="3121319"/>
            <a:ext cx="1832223" cy="13285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4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ID CPG </a:t>
            </a:r>
          </a:p>
          <a:p>
            <a:pPr algn="ctr">
              <a:spcBef>
                <a:spcPts val="1000"/>
              </a:spcBef>
            </a:pPr>
            <a:r>
              <a:rPr lang="en-GB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Jan 2024</a:t>
            </a: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A7875F1D-B57F-3ED7-E037-4C2ED05B7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52" y="30759"/>
            <a:ext cx="3318526" cy="13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43F943B8-9030-22FA-95DF-F7EFD6C4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65" y="437690"/>
            <a:ext cx="1788821" cy="7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338FE-9D93-3E59-2350-B4698E7A6291}"/>
              </a:ext>
            </a:extLst>
          </p:cNvPr>
          <p:cNvSpPr txBox="1">
            <a:spLocks/>
          </p:cNvSpPr>
          <p:nvPr/>
        </p:nvSpPr>
        <p:spPr>
          <a:xfrm>
            <a:off x="319257" y="242132"/>
            <a:ext cx="4915503" cy="7612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Gaza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3BE69-F3C6-EB4C-6E08-3D8BC44A078C}"/>
              </a:ext>
            </a:extLst>
          </p:cNvPr>
          <p:cNvSpPr txBox="1"/>
          <p:nvPr/>
        </p:nvSpPr>
        <p:spPr>
          <a:xfrm>
            <a:off x="220018" y="1206599"/>
            <a:ext cx="5113982" cy="1815882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No DEC Appeal as yet.  Criteria 2 not met</a:t>
            </a:r>
            <a:endParaRPr lang="en-GB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Inability to deliver significantly more aid into Gaza.</a:t>
            </a:r>
            <a:endParaRPr lang="en-GB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0B7F8-219B-7006-2F37-6344FC804B18}"/>
              </a:ext>
            </a:extLst>
          </p:cNvPr>
          <p:cNvSpPr txBox="1"/>
          <p:nvPr/>
        </p:nvSpPr>
        <p:spPr>
          <a:xfrm>
            <a:off x="220018" y="3429000"/>
            <a:ext cx="5113982" cy="1384995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Some member charities are supporting long-term partners in Gaza</a:t>
            </a:r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and/or 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pre-positioning  stock</a:t>
            </a:r>
            <a:endParaRPr lang="en-GB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1" name="Picture 10" descr="A car driving down a street with rubble and debris">
            <a:extLst>
              <a:ext uri="{FF2B5EF4-FFF2-40B4-BE49-F238E27FC236}">
                <a16:creationId xmlns:a16="http://schemas.microsoft.com/office/drawing/2014/main" id="{97254C04-8874-D122-FB9C-9A313CFC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5" y="1206598"/>
            <a:ext cx="6882567" cy="5161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7023-4A40-DA72-FD08-5BE4B50C4664}"/>
              </a:ext>
            </a:extLst>
          </p:cNvPr>
          <p:cNvSpPr txBox="1"/>
          <p:nvPr/>
        </p:nvSpPr>
        <p:spPr>
          <a:xfrm>
            <a:off x="220018" y="5414417"/>
            <a:ext cx="5113982" cy="954107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Scottish Government has committed £750,000 to UNRWA</a:t>
            </a:r>
            <a:endParaRPr lang="en-GB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1"/>
    </mc:Choice>
    <mc:Fallback xmlns="">
      <p:transition spd="slow" advTm="194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oup of people in red jackets&#10;&#10;Description automatically generated">
            <a:extLst>
              <a:ext uri="{FF2B5EF4-FFF2-40B4-BE49-F238E27FC236}">
                <a16:creationId xmlns:a16="http://schemas.microsoft.com/office/drawing/2014/main" id="{C9E7EBDE-D12B-4632-B983-3EA796339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631A4AD-B9CA-F6EB-1E8F-6493A25B0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" y="222463"/>
            <a:ext cx="3750174" cy="12506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554029-DA29-CACD-F621-E121734604CC}"/>
              </a:ext>
            </a:extLst>
          </p:cNvPr>
          <p:cNvSpPr txBox="1"/>
          <p:nvPr/>
        </p:nvSpPr>
        <p:spPr>
          <a:xfrm>
            <a:off x="57992" y="3474742"/>
            <a:ext cx="5276007" cy="461665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£500,000 funding from SG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93767-CA8D-E877-4ABF-4746D9B5AEEF}"/>
              </a:ext>
            </a:extLst>
          </p:cNvPr>
          <p:cNvSpPr txBox="1"/>
          <p:nvPr/>
        </p:nvSpPr>
        <p:spPr>
          <a:xfrm>
            <a:off x="57993" y="1986996"/>
            <a:ext cx="5276007" cy="1200329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GB" sz="24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</a:t>
            </a:r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anniversary of disaster in early Feb</a:t>
            </a:r>
          </a:p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£150 million raised – £15 million here in Scotland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6275D-C320-55CD-FC82-2AC56AC8912B}"/>
              </a:ext>
            </a:extLst>
          </p:cNvPr>
          <p:cNvSpPr txBox="1"/>
          <p:nvPr/>
        </p:nvSpPr>
        <p:spPr>
          <a:xfrm>
            <a:off x="45464" y="5804540"/>
            <a:ext cx="5276007" cy="830997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Phase 2: Until Jan 2025 – more cash and livelihood support.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5AEAC-72E2-7884-1F6C-75D2BE19EA98}"/>
              </a:ext>
            </a:extLst>
          </p:cNvPr>
          <p:cNvSpPr txBox="1"/>
          <p:nvPr/>
        </p:nvSpPr>
        <p:spPr>
          <a:xfrm>
            <a:off x="57992" y="4241698"/>
            <a:ext cx="5276007" cy="1200329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FFFFFF"/>
                </a:solidFill>
                <a:effectLst/>
                <a:latin typeface="Franklin Gothic Demi Cond" panose="020B0706030402020204" pitchFamily="34" charset="0"/>
              </a:rPr>
              <a:t>Phase 1: 14 DEC charities and local partners initially providing emergency sh</a:t>
            </a:r>
            <a:r>
              <a:rPr lang="en-GB" sz="24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elter, food and water.</a:t>
            </a:r>
            <a:endParaRPr lang="en-GB" sz="2400" i="0" dirty="0">
              <a:solidFill>
                <a:srgbClr val="FFFFFF"/>
              </a:solidFill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43F943B8-9030-22FA-95DF-F7EFD6C4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65" y="437690"/>
            <a:ext cx="17888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1"/>
    </mc:Choice>
    <mc:Fallback xmlns="">
      <p:transition spd="slow" advTm="194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child&#10;&#10;Description automatically generated">
            <a:extLst>
              <a:ext uri="{FF2B5EF4-FFF2-40B4-BE49-F238E27FC236}">
                <a16:creationId xmlns:a16="http://schemas.microsoft.com/office/drawing/2014/main" id="{5E003D79-0944-FB69-B9A4-E1281609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83" y="0"/>
            <a:ext cx="5729317" cy="6858000"/>
          </a:xfrm>
          <a:prstGeom prst="rect">
            <a:avLst/>
          </a:prstGeom>
        </p:spPr>
      </p:pic>
      <p:pic>
        <p:nvPicPr>
          <p:cNvPr id="4" name="Picture 3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C3482A2-374C-7BC6-A248-91BC92B34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8" y="517993"/>
            <a:ext cx="5977837" cy="772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1D6C9-B3AB-4ABF-FD9D-6BA1F0F1AF47}"/>
              </a:ext>
            </a:extLst>
          </p:cNvPr>
          <p:cNvSpPr txBox="1"/>
          <p:nvPr/>
        </p:nvSpPr>
        <p:spPr>
          <a:xfrm>
            <a:off x="96730" y="2650748"/>
            <a:ext cx="6327927" cy="1384995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</a:t>
            </a:r>
            <a:r>
              <a:rPr lang="en-GB" sz="28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largest Appeal in DEC’s history, more than £420 million raised, £38 million raised here in Scotland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30C145-1BFF-8D2D-B0E7-8452354E4A11}"/>
              </a:ext>
            </a:extLst>
          </p:cNvPr>
          <p:cNvSpPr txBox="1"/>
          <p:nvPr/>
        </p:nvSpPr>
        <p:spPr>
          <a:xfrm>
            <a:off x="96730" y="4538930"/>
            <a:ext cx="6342441" cy="1815882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DEC charities and partners will continue to provide range of support, not only in Ukraine but also Poland, Romania, Moldova and Hungary until Feb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D38A3A-BD5C-85D6-672A-C435556CF1F4}"/>
              </a:ext>
            </a:extLst>
          </p:cNvPr>
          <p:cNvSpPr txBox="1"/>
          <p:nvPr/>
        </p:nvSpPr>
        <p:spPr>
          <a:xfrm>
            <a:off x="96730" y="1665357"/>
            <a:ext cx="6327927" cy="52322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</a:t>
            </a:r>
            <a:r>
              <a:rPr lang="en-GB" sz="28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anniversary of conflict approaching</a:t>
            </a: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EB3216C7-A3BD-9A99-FA93-B8336F15A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65" y="437690"/>
            <a:ext cx="1788821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2E21-5568-24DB-A374-4E9112ACF807}"/>
              </a:ext>
            </a:extLst>
          </p:cNvPr>
          <p:cNvSpPr txBox="1"/>
          <p:nvPr/>
        </p:nvSpPr>
        <p:spPr>
          <a:xfrm>
            <a:off x="9677145" y="6339355"/>
            <a:ext cx="2325341" cy="400491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Franklin Gothic Demi Cond" panose="020B07060304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Ukraine 1 year report</a:t>
            </a:r>
            <a:endParaRPr lang="en-GB" sz="2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4"/>
    </mc:Choice>
    <mc:Fallback xmlns="">
      <p:transition spd="slow" advTm="125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man and three children in drought hit Horn of Africa&#10;">
            <a:extLst>
              <a:ext uri="{FF2B5EF4-FFF2-40B4-BE49-F238E27FC236}">
                <a16:creationId xmlns:a16="http://schemas.microsoft.com/office/drawing/2014/main" id="{E6CE3824-2896-F60D-D131-D7610C07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7" y="-190724"/>
            <a:ext cx="12392567" cy="723944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8174828-8AF5-DFA9-1BC0-AC556D670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39" y="706178"/>
            <a:ext cx="12709918" cy="57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21A127-E4A7-172D-4BE1-C71C326E73E2}"/>
              </a:ext>
            </a:extLst>
          </p:cNvPr>
          <p:cNvSpPr txBox="1">
            <a:spLocks/>
          </p:cNvSpPr>
          <p:nvPr/>
        </p:nvSpPr>
        <p:spPr>
          <a:xfrm>
            <a:off x="3559119" y="281992"/>
            <a:ext cx="4915503" cy="7612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HEF Projects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EAE1-512F-D4FC-57EC-00C42DCB1D54}"/>
              </a:ext>
            </a:extLst>
          </p:cNvPr>
          <p:cNvSpPr txBox="1"/>
          <p:nvPr/>
        </p:nvSpPr>
        <p:spPr>
          <a:xfrm>
            <a:off x="2176782" y="1563695"/>
            <a:ext cx="9754103" cy="461665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shared between British Red Cross and Oxfam as civil war continues</a:t>
            </a: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0E657147-BD97-8213-BC94-D4C5E173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1" y="6001387"/>
            <a:ext cx="1788821" cy="720000"/>
          </a:xfrm>
          <a:prstGeom prst="rect">
            <a:avLst/>
          </a:prstGeom>
        </p:spPr>
      </p:pic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2D7B2FF0-3C31-FA17-E241-3DE79D0867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" y="6143053"/>
            <a:ext cx="3214895" cy="62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EFA7C-DE96-6682-7FDB-3996662CF4FE}"/>
              </a:ext>
            </a:extLst>
          </p:cNvPr>
          <p:cNvSpPr txBox="1"/>
          <p:nvPr/>
        </p:nvSpPr>
        <p:spPr>
          <a:xfrm>
            <a:off x="2176782" y="2803858"/>
            <a:ext cx="9754103" cy="461665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shared between SCIAF and Christian Aid following October earthquake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6E0C7-C84D-4AE1-5975-5774AE4126E9}"/>
              </a:ext>
            </a:extLst>
          </p:cNvPr>
          <p:cNvSpPr txBox="1"/>
          <p:nvPr/>
        </p:nvSpPr>
        <p:spPr>
          <a:xfrm>
            <a:off x="2176782" y="4076101"/>
            <a:ext cx="9754103" cy="461665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shared between Islamic Relief and BRC following flash flood in Derna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6EFD2-6E48-BA03-260B-A7F8B4505920}"/>
              </a:ext>
            </a:extLst>
          </p:cNvPr>
          <p:cNvSpPr txBox="1"/>
          <p:nvPr/>
        </p:nvSpPr>
        <p:spPr>
          <a:xfrm>
            <a:off x="843738" y="1563877"/>
            <a:ext cx="9717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Sudan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1D943-DED2-E498-4C2D-2503B7DF0444}"/>
              </a:ext>
            </a:extLst>
          </p:cNvPr>
          <p:cNvSpPr txBox="1"/>
          <p:nvPr/>
        </p:nvSpPr>
        <p:spPr>
          <a:xfrm>
            <a:off x="217014" y="2797721"/>
            <a:ext cx="15985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Afghanistan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388350-E87D-9B31-3C11-1AAF358F44B3}"/>
              </a:ext>
            </a:extLst>
          </p:cNvPr>
          <p:cNvSpPr txBox="1"/>
          <p:nvPr/>
        </p:nvSpPr>
        <p:spPr>
          <a:xfrm>
            <a:off x="855677" y="4077201"/>
            <a:ext cx="9717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Libya</a:t>
            </a:r>
          </a:p>
        </p:txBody>
      </p:sp>
    </p:spTree>
    <p:extLst>
      <p:ext uri="{BB962C8B-B14F-4D97-AF65-F5344CB8AC3E}">
        <p14:creationId xmlns:p14="http://schemas.microsoft.com/office/powerpoint/2010/main" val="37149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1"/>
    </mc:Choice>
    <mc:Fallback xmlns="">
      <p:transition spd="slow" advTm="194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21A127-E4A7-172D-4BE1-C71C326E73E2}"/>
              </a:ext>
            </a:extLst>
          </p:cNvPr>
          <p:cNvSpPr txBox="1">
            <a:spLocks/>
          </p:cNvSpPr>
          <p:nvPr/>
        </p:nvSpPr>
        <p:spPr>
          <a:xfrm>
            <a:off x="3434909" y="320551"/>
            <a:ext cx="4915503" cy="7612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Loss and Damage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EAE1-512F-D4FC-57EC-00C42DCB1D54}"/>
              </a:ext>
            </a:extLst>
          </p:cNvPr>
          <p:cNvSpPr txBox="1"/>
          <p:nvPr/>
        </p:nvSpPr>
        <p:spPr>
          <a:xfrm>
            <a:off x="610436" y="1500921"/>
            <a:ext cx="1060894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Additional £1 million has been allocated to HEF members from SG Climate Justice Fund</a:t>
            </a: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0E657147-BD97-8213-BC94-D4C5E173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1" y="6001387"/>
            <a:ext cx="1788821" cy="720000"/>
          </a:xfrm>
          <a:prstGeom prst="rect">
            <a:avLst/>
          </a:prstGeom>
        </p:spPr>
      </p:pic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2D7B2FF0-3C31-FA17-E241-3DE79D0867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" y="6143053"/>
            <a:ext cx="3214895" cy="62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EFA7C-DE96-6682-7FDB-3996662CF4FE}"/>
              </a:ext>
            </a:extLst>
          </p:cNvPr>
          <p:cNvSpPr txBox="1"/>
          <p:nvPr/>
        </p:nvSpPr>
        <p:spPr>
          <a:xfrm>
            <a:off x="610436" y="2820811"/>
            <a:ext cx="373553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for SCIAF in Zambia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C958C-473E-73E2-0BF4-304F74C15940}"/>
              </a:ext>
            </a:extLst>
          </p:cNvPr>
          <p:cNvSpPr txBox="1"/>
          <p:nvPr/>
        </p:nvSpPr>
        <p:spPr>
          <a:xfrm>
            <a:off x="6569447" y="2821224"/>
            <a:ext cx="464993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for Christian Aid in Ethiopia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77C20-BC7A-8F22-E454-EE4A34DA0815}"/>
              </a:ext>
            </a:extLst>
          </p:cNvPr>
          <p:cNvSpPr txBox="1"/>
          <p:nvPr/>
        </p:nvSpPr>
        <p:spPr>
          <a:xfrm>
            <a:off x="610436" y="3821987"/>
            <a:ext cx="373553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for Oxfam in Kenya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CA200-7CAF-6F34-B073-51511D5BBAB6}"/>
              </a:ext>
            </a:extLst>
          </p:cNvPr>
          <p:cNvSpPr txBox="1"/>
          <p:nvPr/>
        </p:nvSpPr>
        <p:spPr>
          <a:xfrm>
            <a:off x="6333142" y="3821987"/>
            <a:ext cx="488623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£250,000 each for Tearfund in Pakistan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2D503-6007-A523-68E4-16E261BA9B99}"/>
              </a:ext>
            </a:extLst>
          </p:cNvPr>
          <p:cNvSpPr txBox="1"/>
          <p:nvPr/>
        </p:nvSpPr>
        <p:spPr>
          <a:xfrm>
            <a:off x="610436" y="5236723"/>
            <a:ext cx="1060894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Assessment of these pilot projects in tackling both economic and non-economic loss</a:t>
            </a:r>
          </a:p>
        </p:txBody>
      </p:sp>
    </p:spTree>
    <p:extLst>
      <p:ext uri="{BB962C8B-B14F-4D97-AF65-F5344CB8AC3E}">
        <p14:creationId xmlns:p14="http://schemas.microsoft.com/office/powerpoint/2010/main" val="3873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1"/>
    </mc:Choice>
    <mc:Fallback xmlns="">
      <p:transition spd="slow" advTm="194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21A127-E4A7-172D-4BE1-C71C326E73E2}"/>
              </a:ext>
            </a:extLst>
          </p:cNvPr>
          <p:cNvSpPr txBox="1">
            <a:spLocks/>
          </p:cNvSpPr>
          <p:nvPr/>
        </p:nvSpPr>
        <p:spPr>
          <a:xfrm>
            <a:off x="3434909" y="320551"/>
            <a:ext cx="4915503" cy="7612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EAE1-512F-D4FC-57EC-00C42DCB1D54}"/>
              </a:ext>
            </a:extLst>
          </p:cNvPr>
          <p:cNvSpPr txBox="1"/>
          <p:nvPr/>
        </p:nvSpPr>
        <p:spPr>
          <a:xfrm>
            <a:off x="384403" y="1634483"/>
            <a:ext cx="1127676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Global humanitarian needs remain at all time high – just under 300 million people in 2024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4B121D-B7E7-D9FF-3AB4-8220BC0E0B0B}"/>
              </a:ext>
            </a:extLst>
          </p:cNvPr>
          <p:cNvSpPr txBox="1">
            <a:spLocks/>
          </p:cNvSpPr>
          <p:nvPr/>
        </p:nvSpPr>
        <p:spPr>
          <a:xfrm>
            <a:off x="2708050" y="343270"/>
            <a:ext cx="6369220" cy="76120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Humanitarian Outlook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8220F-A14D-4AEA-7E83-907B189ED12E}"/>
              </a:ext>
            </a:extLst>
          </p:cNvPr>
          <p:cNvSpPr txBox="1"/>
          <p:nvPr/>
        </p:nvSpPr>
        <p:spPr>
          <a:xfrm>
            <a:off x="384403" y="2608373"/>
            <a:ext cx="1127676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 main ‘drivers’ of this continuing surge – conflict, climate and related economic pressures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BB12A-386E-1F39-FD26-82A842FE02C2}"/>
              </a:ext>
            </a:extLst>
          </p:cNvPr>
          <p:cNvSpPr txBox="1"/>
          <p:nvPr/>
        </p:nvSpPr>
        <p:spPr>
          <a:xfrm>
            <a:off x="384403" y="3637784"/>
            <a:ext cx="1127676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 in 5 children in or fleeing from conflict, 1 in 73 people have been forcibly displaced from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3F5B5-D2DB-8C68-D2FE-3071BA11DE18}"/>
              </a:ext>
            </a:extLst>
          </p:cNvPr>
          <p:cNvSpPr txBox="1"/>
          <p:nvPr/>
        </p:nvSpPr>
        <p:spPr>
          <a:xfrm>
            <a:off x="384403" y="4667195"/>
            <a:ext cx="1127676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Key UN body, OCHA asking for $46.4 billion to assist 180.5 million people across 72 countries.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6C362-AA4B-11BE-1EF1-9A1AF5D67146}"/>
              </a:ext>
            </a:extLst>
          </p:cNvPr>
          <p:cNvSpPr txBox="1"/>
          <p:nvPr/>
        </p:nvSpPr>
        <p:spPr>
          <a:xfrm>
            <a:off x="3729519" y="5938463"/>
            <a:ext cx="462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Franklin Gothic Demi Cond" panose="020B07060304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OCHA Global Humanitarian </a:t>
            </a:r>
            <a:r>
              <a:rPr lang="es-ES" sz="2000" dirty="0" err="1">
                <a:solidFill>
                  <a:srgbClr val="FF0000"/>
                </a:solidFill>
                <a:latin typeface="Franklin Gothic Demi Cond" panose="020B07060304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lang="es-ES" sz="2000" dirty="0">
                <a:solidFill>
                  <a:srgbClr val="FF0000"/>
                </a:solidFill>
                <a:latin typeface="Franklin Gothic Demi Cond" panose="020B07060304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2024</a:t>
            </a:r>
            <a:endParaRPr lang="en-GB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1"/>
    </mc:Choice>
    <mc:Fallback xmlns="">
      <p:transition spd="slow" advTm="1940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cc9b62-e0a1-48be-bc09-98b897dcede0">
      <Terms xmlns="http://schemas.microsoft.com/office/infopath/2007/PartnerControls"/>
    </lcf76f155ced4ddcb4097134ff3c332f>
    <TaxCatchAll xmlns="ff1e537a-db69-46ce-9ff5-5c5a766784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0D6549E55C4091C3EA560844F64A" ma:contentTypeVersion="18" ma:contentTypeDescription="Create a new document." ma:contentTypeScope="" ma:versionID="4a0216f2309e1259c55123bf8f2d4f10">
  <xsd:schema xmlns:xsd="http://www.w3.org/2001/XMLSchema" xmlns:xs="http://www.w3.org/2001/XMLSchema" xmlns:p="http://schemas.microsoft.com/office/2006/metadata/properties" xmlns:ns2="edcc9b62-e0a1-48be-bc09-98b897dcede0" xmlns:ns3="ff1e537a-db69-46ce-9ff5-5c5a76678443" targetNamespace="http://schemas.microsoft.com/office/2006/metadata/properties" ma:root="true" ma:fieldsID="7e6861bef1d7935640e0b596e47f159e" ns2:_="" ns3:_="">
    <xsd:import namespace="edcc9b62-e0a1-48be-bc09-98b897dcede0"/>
    <xsd:import namespace="ff1e537a-db69-46ce-9ff5-5c5a766784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c9b62-e0a1-48be-bc09-98b897dce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936ac55-f1e8-403f-80a0-2b3d71df64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e537a-db69-46ce-9ff5-5c5a766784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61cc4e-639f-464e-8ea5-c8d183de1536}" ma:internalName="TaxCatchAll" ma:showField="CatchAllData" ma:web="ff1e537a-db69-46ce-9ff5-5c5a766784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4E7B8-8728-4B5D-9516-C8B74CA4920E}">
  <ds:schemaRefs>
    <ds:schemaRef ds:uri="f7fb8da4-2df6-4db5-af24-abe9a7b7e0d8"/>
    <ds:schemaRef ds:uri="fcac6093-a723-442b-87f3-e16866e46a1a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61468C5B-A0D9-480C-A9AE-B144B89F4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4D4C2F-FBA3-4047-B484-C27CF862B2C9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402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Owen</dc:creator>
  <cp:lastModifiedBy>Huw Owen</cp:lastModifiedBy>
  <cp:revision>3</cp:revision>
  <dcterms:created xsi:type="dcterms:W3CDTF">2023-09-15T13:55:36Z</dcterms:created>
  <dcterms:modified xsi:type="dcterms:W3CDTF">2024-01-16T15:17:45Z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0x010100DBA8CE3B78D3D148A0E744F4EA2814B8</vt:lpwstr>
  </property>
  <property fmtid="{D5CDD505-2E9C-101B-9397-08002B2CF9AE}" pid="3" name="MediaServiceImageTags">
    <vt:lpwstr/>
  </property>
</Properties>
</file>