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33"/>
  </p:notesMasterIdLst>
  <p:handoutMasterIdLst>
    <p:handoutMasterId r:id="rId34"/>
  </p:handoutMasterIdLst>
  <p:sldIdLst>
    <p:sldId id="457" r:id="rId7"/>
    <p:sldId id="558" r:id="rId8"/>
    <p:sldId id="559" r:id="rId9"/>
    <p:sldId id="561" r:id="rId10"/>
    <p:sldId id="562" r:id="rId11"/>
    <p:sldId id="547" r:id="rId12"/>
    <p:sldId id="538" r:id="rId13"/>
    <p:sldId id="549" r:id="rId14"/>
    <p:sldId id="550" r:id="rId15"/>
    <p:sldId id="563" r:id="rId16"/>
    <p:sldId id="564" r:id="rId17"/>
    <p:sldId id="565" r:id="rId18"/>
    <p:sldId id="570" r:id="rId19"/>
    <p:sldId id="573" r:id="rId20"/>
    <p:sldId id="572" r:id="rId21"/>
    <p:sldId id="574" r:id="rId22"/>
    <p:sldId id="575" r:id="rId23"/>
    <p:sldId id="566" r:id="rId24"/>
    <p:sldId id="567" r:id="rId25"/>
    <p:sldId id="568" r:id="rId26"/>
    <p:sldId id="571" r:id="rId27"/>
    <p:sldId id="544" r:id="rId28"/>
    <p:sldId id="555" r:id="rId29"/>
    <p:sldId id="569" r:id="rId30"/>
    <p:sldId id="554" r:id="rId31"/>
    <p:sldId id="557" r:id="rId32"/>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A5A94431-7E1D-46E5-B433-0D2134B787DB}">
          <p14:sldIdLst>
            <p14:sldId id="457"/>
            <p14:sldId id="558"/>
            <p14:sldId id="559"/>
            <p14:sldId id="561"/>
            <p14:sldId id="562"/>
            <p14:sldId id="547"/>
            <p14:sldId id="538"/>
            <p14:sldId id="549"/>
            <p14:sldId id="550"/>
            <p14:sldId id="563"/>
            <p14:sldId id="564"/>
            <p14:sldId id="565"/>
            <p14:sldId id="570"/>
            <p14:sldId id="573"/>
            <p14:sldId id="572"/>
            <p14:sldId id="574"/>
            <p14:sldId id="575"/>
            <p14:sldId id="566"/>
            <p14:sldId id="567"/>
            <p14:sldId id="568"/>
            <p14:sldId id="571"/>
            <p14:sldId id="544"/>
            <p14:sldId id="555"/>
            <p14:sldId id="569"/>
            <p14:sldId id="554"/>
            <p14:sldId id="557"/>
          </p14:sldIdLst>
        </p14:section>
        <p14:section name="Untitled Section" id="{FEB919A7-F30A-4CFA-8AAC-CBACBE5E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86325" autoAdjust="0"/>
  </p:normalViewPr>
  <p:slideViewPr>
    <p:cSldViewPr>
      <p:cViewPr varScale="1">
        <p:scale>
          <a:sx n="86" d="100"/>
          <a:sy n="86" d="100"/>
        </p:scale>
        <p:origin x="773" y="58"/>
      </p:cViewPr>
      <p:guideLst>
        <p:guide orient="horz" pos="2160"/>
        <p:guide pos="2880"/>
      </p:guideLst>
    </p:cSldViewPr>
  </p:slideViewPr>
  <p:outlineViewPr>
    <p:cViewPr>
      <p:scale>
        <a:sx n="33" d="100"/>
        <a:sy n="33" d="100"/>
      </p:scale>
      <p:origin x="42" y="1607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BB162DF-AAB4-4528-9B1D-2980E7B7778A}" type="datetimeFigureOut">
              <a:rPr lang="en-GB" smtClean="0"/>
              <a:t>19/12/2022</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089ECB-B32D-4786-91EB-7968620B3AAE}" type="slidenum">
              <a:rPr lang="en-GB" smtClean="0"/>
              <a:t>‹#›</a:t>
            </a:fld>
            <a:endParaRPr lang="en-GB" dirty="0"/>
          </a:p>
        </p:txBody>
      </p:sp>
    </p:spTree>
    <p:extLst>
      <p:ext uri="{BB962C8B-B14F-4D97-AF65-F5344CB8AC3E}">
        <p14:creationId xmlns:p14="http://schemas.microsoft.com/office/powerpoint/2010/main" val="1239679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690266B7-4153-4447-B030-2657C795D82F}" type="datetimeFigureOut">
              <a:rPr lang="en-GB" smtClean="0"/>
              <a:t>19/12/2022</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8CAC19B9-9173-4B99-A279-703521FBB4C9}" type="slidenum">
              <a:rPr lang="en-GB" smtClean="0"/>
              <a:t>‹#›</a:t>
            </a:fld>
            <a:endParaRPr lang="en-GB" dirty="0"/>
          </a:p>
        </p:txBody>
      </p:sp>
    </p:spTree>
    <p:extLst>
      <p:ext uri="{BB962C8B-B14F-4D97-AF65-F5344CB8AC3E}">
        <p14:creationId xmlns:p14="http://schemas.microsoft.com/office/powerpoint/2010/main" val="343032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750CE6A-AC4C-48F3-AF28-C8241D33BF9D}" type="slidenum">
              <a:rPr lang="en-GB"/>
              <a:pPr/>
              <a:t>‹#›</a:t>
            </a:fld>
            <a:endParaRPr lang="en-GB" dirty="0"/>
          </a:p>
        </p:txBody>
      </p:sp>
    </p:spTree>
    <p:extLst>
      <p:ext uri="{BB962C8B-B14F-4D97-AF65-F5344CB8AC3E}">
        <p14:creationId xmlns:p14="http://schemas.microsoft.com/office/powerpoint/2010/main" val="385090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CFF6CB2-7B78-411C-A04D-79EA9A65AF72}" type="slidenum">
              <a:rPr lang="en-GB"/>
              <a:pPr/>
              <a:t>‹#›</a:t>
            </a:fld>
            <a:endParaRPr lang="en-GB" dirty="0"/>
          </a:p>
        </p:txBody>
      </p:sp>
    </p:spTree>
    <p:extLst>
      <p:ext uri="{BB962C8B-B14F-4D97-AF65-F5344CB8AC3E}">
        <p14:creationId xmlns:p14="http://schemas.microsoft.com/office/powerpoint/2010/main" val="827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038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303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A20B204-AAFB-42DC-9EA0-F5DEA55D7138}" type="slidenum">
              <a:rPr lang="en-GB"/>
              <a:pPr/>
              <a:t>‹#›</a:t>
            </a:fld>
            <a:endParaRPr lang="en-GB" dirty="0"/>
          </a:p>
        </p:txBody>
      </p:sp>
    </p:spTree>
    <p:extLst>
      <p:ext uri="{BB962C8B-B14F-4D97-AF65-F5344CB8AC3E}">
        <p14:creationId xmlns:p14="http://schemas.microsoft.com/office/powerpoint/2010/main" val="1864425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3502994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301578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1510635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46972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844380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638057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529828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400430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5B250FB4-099D-4A90-A7B4-8D9C9F2EA989}" type="slidenum">
              <a:rPr lang="en-GB"/>
              <a:pPr/>
              <a:t>‹#›</a:t>
            </a:fld>
            <a:endParaRPr lang="en-GB" dirty="0"/>
          </a:p>
        </p:txBody>
      </p:sp>
    </p:spTree>
    <p:extLst>
      <p:ext uri="{BB962C8B-B14F-4D97-AF65-F5344CB8AC3E}">
        <p14:creationId xmlns:p14="http://schemas.microsoft.com/office/powerpoint/2010/main" val="3698039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1296802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251197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46211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730E1610-11A5-499A-A998-F956B50B9CA6}" type="slidenum">
              <a:rPr lang="en-GB"/>
              <a:pPr/>
              <a:t>‹#›</a:t>
            </a:fld>
            <a:endParaRPr lang="en-GB" dirty="0"/>
          </a:p>
        </p:txBody>
      </p:sp>
    </p:spTree>
    <p:extLst>
      <p:ext uri="{BB962C8B-B14F-4D97-AF65-F5344CB8AC3E}">
        <p14:creationId xmlns:p14="http://schemas.microsoft.com/office/powerpoint/2010/main" val="391403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57338"/>
            <a:ext cx="4027487" cy="4021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557338"/>
            <a:ext cx="4027488" cy="4021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155BF412-8369-41CF-9F31-C27EB34F51DA}" type="slidenum">
              <a:rPr lang="en-GB"/>
              <a:pPr/>
              <a:t>‹#›</a:t>
            </a:fld>
            <a:endParaRPr lang="en-GB" dirty="0"/>
          </a:p>
        </p:txBody>
      </p:sp>
    </p:spTree>
    <p:extLst>
      <p:ext uri="{BB962C8B-B14F-4D97-AF65-F5344CB8AC3E}">
        <p14:creationId xmlns:p14="http://schemas.microsoft.com/office/powerpoint/2010/main" val="214940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50556ABB-04BC-43FA-A2A3-F245543C66E3}" type="slidenum">
              <a:rPr lang="en-GB"/>
              <a:pPr/>
              <a:t>‹#›</a:t>
            </a:fld>
            <a:endParaRPr lang="en-GB" dirty="0"/>
          </a:p>
        </p:txBody>
      </p:sp>
    </p:spTree>
    <p:extLst>
      <p:ext uri="{BB962C8B-B14F-4D97-AF65-F5344CB8AC3E}">
        <p14:creationId xmlns:p14="http://schemas.microsoft.com/office/powerpoint/2010/main" val="150188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0BD2B8AB-1691-4A2A-8C00-0A75F0504521}" type="slidenum">
              <a:rPr lang="en-GB"/>
              <a:pPr/>
              <a:t>‹#›</a:t>
            </a:fld>
            <a:endParaRPr lang="en-GB" dirty="0"/>
          </a:p>
        </p:txBody>
      </p:sp>
    </p:spTree>
    <p:extLst>
      <p:ext uri="{BB962C8B-B14F-4D97-AF65-F5344CB8AC3E}">
        <p14:creationId xmlns:p14="http://schemas.microsoft.com/office/powerpoint/2010/main" val="306448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2DF7ADBC-224B-4F61-97F5-55E8A6CACA19}" type="slidenum">
              <a:rPr lang="en-GB"/>
              <a:pPr/>
              <a:t>‹#›</a:t>
            </a:fld>
            <a:endParaRPr lang="en-GB" dirty="0"/>
          </a:p>
        </p:txBody>
      </p:sp>
    </p:spTree>
    <p:extLst>
      <p:ext uri="{BB962C8B-B14F-4D97-AF65-F5344CB8AC3E}">
        <p14:creationId xmlns:p14="http://schemas.microsoft.com/office/powerpoint/2010/main" val="206842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04A338CE-41AC-4CFD-92D8-66602C53F723}" type="slidenum">
              <a:rPr lang="en-GB"/>
              <a:pPr/>
              <a:t>‹#›</a:t>
            </a:fld>
            <a:endParaRPr lang="en-GB" dirty="0"/>
          </a:p>
        </p:txBody>
      </p:sp>
    </p:spTree>
    <p:extLst>
      <p:ext uri="{BB962C8B-B14F-4D97-AF65-F5344CB8AC3E}">
        <p14:creationId xmlns:p14="http://schemas.microsoft.com/office/powerpoint/2010/main" val="7884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8AC2CB7D-E41E-44C9-A0CF-F2D93A0FD053}" type="slidenum">
              <a:rPr lang="en-GB"/>
              <a:pPr/>
              <a:t>‹#›</a:t>
            </a:fld>
            <a:endParaRPr lang="en-GB" dirty="0"/>
          </a:p>
        </p:txBody>
      </p:sp>
    </p:spTree>
    <p:extLst>
      <p:ext uri="{BB962C8B-B14F-4D97-AF65-F5344CB8AC3E}">
        <p14:creationId xmlns:p14="http://schemas.microsoft.com/office/powerpoint/2010/main" val="238718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68313" y="1557338"/>
            <a:ext cx="8207375" cy="402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68313" y="56610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32138" y="56610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6516688" y="56610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2032B9-9863-4DE6-AB7E-E5CF7FCEFE12}"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2DDA6-2194-4DEB-9FC2-23AC760A24FE}" type="datetimeFigureOut">
              <a:rPr lang="en-GB" smtClean="0"/>
              <a:t>19/12/2022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F8AFB-20E4-4AB7-9412-80554611B3EA}" type="slidenum">
              <a:rPr lang="en-GB" smtClean="0"/>
              <a:t>‹#›</a:t>
            </a:fld>
            <a:endParaRPr lang="en-GB" dirty="0"/>
          </a:p>
        </p:txBody>
      </p:sp>
    </p:spTree>
    <p:extLst>
      <p:ext uri="{BB962C8B-B14F-4D97-AF65-F5344CB8AC3E}">
        <p14:creationId xmlns:p14="http://schemas.microsoft.com/office/powerpoint/2010/main" val="1369769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v.scot/policies/international-develop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endParaRPr lang="en-GB" sz="5400" dirty="0"/>
          </a:p>
        </p:txBody>
      </p:sp>
      <p:sp>
        <p:nvSpPr>
          <p:cNvPr id="3" name="Content Placeholder 2"/>
          <p:cNvSpPr>
            <a:spLocks noGrp="1"/>
          </p:cNvSpPr>
          <p:nvPr>
            <p:ph idx="1"/>
          </p:nvPr>
        </p:nvSpPr>
        <p:spPr>
          <a:xfrm>
            <a:off x="107504" y="188640"/>
            <a:ext cx="8928992" cy="6552728"/>
          </a:xfrm>
        </p:spPr>
        <p:txBody>
          <a:bodyPr/>
          <a:lstStyle/>
          <a:p>
            <a:pPr marL="0" indent="0">
              <a:buNone/>
            </a:pPr>
            <a:endParaRPr lang="en-GB" sz="4000" b="1" dirty="0">
              <a:solidFill>
                <a:schemeClr val="accent2"/>
              </a:solidFill>
            </a:endParaRPr>
          </a:p>
          <a:p>
            <a:pPr marL="0" indent="0" algn="ctr">
              <a:buNone/>
            </a:pPr>
            <a:r>
              <a:rPr lang="en-GB" sz="4000" b="1" dirty="0"/>
              <a:t>INTERNATIONAL DEVELOPMENT</a:t>
            </a:r>
          </a:p>
          <a:p>
            <a:pPr marL="0" indent="0" algn="ctr">
              <a:buNone/>
            </a:pPr>
            <a:r>
              <a:rPr lang="en-GB" sz="4000" b="1" dirty="0"/>
              <a:t>NEW PROGRAMMING FOR 2023+</a:t>
            </a:r>
          </a:p>
          <a:p>
            <a:pPr marL="0" indent="0">
              <a:buNone/>
            </a:pPr>
            <a:endParaRPr lang="en-GB" sz="4000" b="1" dirty="0">
              <a:solidFill>
                <a:schemeClr val="accent2"/>
              </a:solidFill>
            </a:endParaRPr>
          </a:p>
          <a:p>
            <a:pPr marL="0" indent="0">
              <a:buNone/>
            </a:pPr>
            <a:endParaRPr lang="en-GB" altLang="en-US" sz="2000" b="1" dirty="0">
              <a:solidFill>
                <a:schemeClr val="accent2"/>
              </a:solidFill>
            </a:endParaRPr>
          </a:p>
          <a:p>
            <a:pPr marL="0" indent="0" algn="ctr">
              <a:buNone/>
            </a:pPr>
            <a:endParaRPr lang="en-GB" altLang="en-US" sz="2000" b="1" dirty="0">
              <a:solidFill>
                <a:schemeClr val="accent2"/>
              </a:solidFill>
            </a:endParaRPr>
          </a:p>
          <a:p>
            <a:pPr marL="0" indent="0" algn="r">
              <a:buNone/>
            </a:pPr>
            <a:endParaRPr lang="en-GB" altLang="en-US" sz="2000" b="1" dirty="0">
              <a:solidFill>
                <a:schemeClr val="accent2"/>
              </a:solidFill>
            </a:endParaRPr>
          </a:p>
          <a:p>
            <a:pPr marL="0" indent="0" algn="ctr">
              <a:buNone/>
            </a:pPr>
            <a:endParaRPr lang="en-GB" altLang="en-US" sz="2000" b="1" dirty="0">
              <a:solidFill>
                <a:schemeClr val="accent2"/>
              </a:solidFill>
            </a:endParaRPr>
          </a:p>
          <a:p>
            <a:pPr marL="0" indent="0" algn="ctr">
              <a:buNone/>
            </a:pPr>
            <a:endParaRPr lang="en-GB" sz="2000" b="1" dirty="0">
              <a:solidFill>
                <a:schemeClr val="accent2"/>
              </a:solidFill>
            </a:endParaRPr>
          </a:p>
          <a:p>
            <a:pPr marL="0" indent="0" algn="ctr">
              <a:buNone/>
            </a:pPr>
            <a:endParaRPr lang="en-GB" sz="2000" b="1" dirty="0">
              <a:solidFill>
                <a:schemeClr val="accent2"/>
              </a:solidFill>
            </a:endParaRPr>
          </a:p>
          <a:p>
            <a:pPr marL="0" indent="0">
              <a:buNone/>
            </a:pPr>
            <a:r>
              <a:rPr lang="en-GB" sz="2800" i="1" dirty="0">
                <a:solidFill>
                  <a:srgbClr val="FF0000"/>
                </a:solidFill>
              </a:rPr>
              <a:t>(SG Aug/Sept 2022 presentation from our series of “Review Update for stakeholders” online events)</a:t>
            </a:r>
          </a:p>
          <a:p>
            <a:pPr marL="0" indent="0">
              <a:buNone/>
            </a:pPr>
            <a:endParaRPr lang="en-GB" sz="2000" b="1" dirty="0">
              <a:solidFill>
                <a:schemeClr val="accent2"/>
              </a:solidFill>
            </a:endParaRPr>
          </a:p>
          <a:p>
            <a:pPr marL="0" indent="0" algn="ctr">
              <a:buNone/>
            </a:pPr>
            <a:endParaRPr lang="en-GB" sz="2000" b="1" dirty="0">
              <a:solidFill>
                <a:schemeClr val="accent2"/>
              </a:solidFill>
            </a:endParaRPr>
          </a:p>
          <a:p>
            <a:pPr marL="0" indent="0">
              <a:buNone/>
            </a:pPr>
            <a:endParaRPr lang="en-GB" sz="2000" b="1" dirty="0">
              <a:solidFill>
                <a:schemeClr val="accent2"/>
              </a:solidFill>
            </a:endParaRPr>
          </a:p>
          <a:p>
            <a:pPr marL="0" indent="0">
              <a:buNone/>
            </a:pPr>
            <a:endParaRPr lang="en-GB" sz="2000" b="1" dirty="0">
              <a:solidFill>
                <a:schemeClr val="accent2"/>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2708920"/>
            <a:ext cx="2156884" cy="2124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763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GB" sz="3600" b="1" dirty="0"/>
              <a:t>Our Approach – </a:t>
            </a:r>
            <a:r>
              <a:rPr lang="en-GB" sz="3600" b="1" u="sng" dirty="0"/>
              <a:t>1, FFP</a:t>
            </a:r>
          </a:p>
        </p:txBody>
      </p:sp>
      <p:sp>
        <p:nvSpPr>
          <p:cNvPr id="3" name="Content Placeholder 2"/>
          <p:cNvSpPr>
            <a:spLocks noGrp="1"/>
          </p:cNvSpPr>
          <p:nvPr>
            <p:ph idx="1"/>
          </p:nvPr>
        </p:nvSpPr>
        <p:spPr>
          <a:xfrm>
            <a:off x="251520" y="764704"/>
            <a:ext cx="8784975" cy="4813771"/>
          </a:xfrm>
        </p:spPr>
        <p:txBody>
          <a:bodyPr/>
          <a:lstStyle/>
          <a:p>
            <a:pPr lvl="0">
              <a:spcAft>
                <a:spcPts val="0"/>
              </a:spcAft>
              <a:buFont typeface="Symbol" panose="05050102010706020507" pitchFamily="18" charset="2"/>
              <a:buChar char=""/>
            </a:pPr>
            <a:r>
              <a:rPr lang="en-GB" sz="2200" dirty="0">
                <a:latin typeface="Arial" panose="020B0604020202020204" pitchFamily="34" charset="0"/>
                <a:ea typeface="Calibri" panose="020F0502020204030204" pitchFamily="34" charset="0"/>
              </a:rPr>
              <a:t>Scotland has committed to take a </a:t>
            </a:r>
            <a:r>
              <a:rPr lang="en-GB" sz="2200" b="1" dirty="0">
                <a:latin typeface="Arial" panose="020B0604020202020204" pitchFamily="34" charset="0"/>
                <a:ea typeface="Calibri" panose="020F0502020204030204" pitchFamily="34" charset="0"/>
              </a:rPr>
              <a:t>feminist approach to foreign policy</a:t>
            </a:r>
            <a:r>
              <a:rPr lang="en-GB" sz="2200" dirty="0">
                <a:latin typeface="Arial" panose="020B0604020202020204" pitchFamily="34" charset="0"/>
                <a:ea typeface="Calibri" panose="020F0502020204030204" pitchFamily="34" charset="0"/>
              </a:rPr>
              <a:t>. This provides us with an opportunity to </a:t>
            </a:r>
            <a:r>
              <a:rPr lang="en-GB" sz="2200" b="1" dirty="0">
                <a:latin typeface="Arial" panose="020B0604020202020204" pitchFamily="34" charset="0"/>
                <a:ea typeface="Calibri" panose="020F0502020204030204" pitchFamily="34" charset="0"/>
              </a:rPr>
              <a:t>apply a feminist lens to all of our international activity</a:t>
            </a:r>
            <a:r>
              <a:rPr lang="en-GB" sz="2200" dirty="0">
                <a:latin typeface="Arial" panose="020B0604020202020204" pitchFamily="34" charset="0"/>
                <a:ea typeface="Calibri" panose="020F0502020204030204" pitchFamily="34" charset="0"/>
              </a:rPr>
              <a:t>. </a:t>
            </a:r>
          </a:p>
          <a:p>
            <a:pPr marL="0" lvl="0" indent="0">
              <a:spcAft>
                <a:spcPts val="0"/>
              </a:spcAft>
              <a:buNone/>
            </a:pPr>
            <a:endParaRPr lang="en-GB" sz="1200" dirty="0">
              <a:latin typeface="Arial" panose="020B0604020202020204" pitchFamily="34" charset="0"/>
              <a:ea typeface="Calibri" panose="020F0502020204030204" pitchFamily="34" charset="0"/>
            </a:endParaRPr>
          </a:p>
          <a:p>
            <a:pPr lvl="0">
              <a:spcAft>
                <a:spcPts val="0"/>
              </a:spcAft>
              <a:buFont typeface="Symbol" panose="05050102010706020507" pitchFamily="18" charset="2"/>
              <a:buChar char=""/>
            </a:pPr>
            <a:r>
              <a:rPr lang="en-GB" sz="2200" dirty="0">
                <a:latin typeface="Arial" panose="020B0604020202020204" pitchFamily="34" charset="0"/>
                <a:ea typeface="Calibri" panose="020F0502020204030204" pitchFamily="34" charset="0"/>
              </a:rPr>
              <a:t>Our overall approach FFP, and what this means for Scotland will be developed in consultation with stakeholders – we want this to be a truly feminist approach which means </a:t>
            </a:r>
            <a:r>
              <a:rPr lang="en-GB" sz="2200" b="1" dirty="0">
                <a:latin typeface="Arial" panose="020B0604020202020204" pitchFamily="34" charset="0"/>
                <a:ea typeface="Calibri" panose="020F0502020204030204" pitchFamily="34" charset="0"/>
              </a:rPr>
              <a:t>developing FFP is from the bottom up/taking a participatory approach</a:t>
            </a:r>
            <a:r>
              <a:rPr lang="en-GB" sz="2200" dirty="0">
                <a:latin typeface="Arial" panose="020B0604020202020204" pitchFamily="34" charset="0"/>
                <a:ea typeface="Calibri" panose="020F0502020204030204" pitchFamily="34" charset="0"/>
              </a:rPr>
              <a:t>.</a:t>
            </a:r>
            <a:br>
              <a:rPr lang="en-GB" sz="2200" dirty="0">
                <a:latin typeface="Arial" panose="020B0604020202020204" pitchFamily="34" charset="0"/>
                <a:ea typeface="Calibri" panose="020F0502020204030204" pitchFamily="34" charset="0"/>
              </a:rPr>
            </a:br>
            <a:endParaRPr lang="en-GB" sz="2200" dirty="0">
              <a:latin typeface="Calibri" panose="020F0502020204030204" pitchFamily="34" charset="0"/>
              <a:ea typeface="Calibri" panose="020F0502020204030204" pitchFamily="34" charset="0"/>
            </a:endParaRPr>
          </a:p>
          <a:p>
            <a:pPr lvl="0">
              <a:spcAft>
                <a:spcPts val="0"/>
              </a:spcAft>
              <a:buFont typeface="Symbol" panose="05050102010706020507" pitchFamily="18" charset="2"/>
              <a:buChar char=""/>
            </a:pPr>
            <a:r>
              <a:rPr lang="en-GB" sz="2200" dirty="0">
                <a:latin typeface="Arial" panose="020B0604020202020204" pitchFamily="34" charset="0"/>
                <a:ea typeface="Calibri" panose="020F0502020204030204" pitchFamily="34" charset="0"/>
              </a:rPr>
              <a:t>Based on research and consultation done to date, we know our approach must put the rights &amp; empowerment of women &amp; girls &amp; other marginalised groups at its heart. It </a:t>
            </a:r>
            <a:r>
              <a:rPr lang="en-GB" sz="2200" b="1" dirty="0">
                <a:latin typeface="Arial" panose="020B0604020202020204" pitchFamily="34" charset="0"/>
                <a:ea typeface="Calibri" panose="020F0502020204030204" pitchFamily="34" charset="0"/>
              </a:rPr>
              <a:t>must be intersectional </a:t>
            </a:r>
            <a:r>
              <a:rPr lang="en-GB" sz="2200" dirty="0">
                <a:latin typeface="Arial" panose="020B0604020202020204" pitchFamily="34" charset="0"/>
                <a:ea typeface="Calibri" panose="020F0502020204030204" pitchFamily="34" charset="0"/>
              </a:rPr>
              <a:t>– this means we must seek to understand how multiple interconnected social categories, such as gender, sexual orientation, race, disability, religion &amp; socio-economic status, interact. </a:t>
            </a:r>
            <a:endParaRPr lang="en-GB" sz="22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8056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GB" sz="3600" b="1" dirty="0"/>
              <a:t>Our Approach – </a:t>
            </a:r>
            <a:r>
              <a:rPr lang="en-GB" sz="3600" b="1" u="sng" dirty="0"/>
              <a:t>FFP (ID)</a:t>
            </a:r>
          </a:p>
        </p:txBody>
      </p:sp>
      <p:sp>
        <p:nvSpPr>
          <p:cNvPr id="3" name="Content Placeholder 2"/>
          <p:cNvSpPr>
            <a:spLocks noGrp="1"/>
          </p:cNvSpPr>
          <p:nvPr>
            <p:ph idx="1"/>
          </p:nvPr>
        </p:nvSpPr>
        <p:spPr>
          <a:xfrm>
            <a:off x="251520" y="764704"/>
            <a:ext cx="8784975" cy="5328592"/>
          </a:xfrm>
        </p:spPr>
        <p:txBody>
          <a:bodyPr/>
          <a:lstStyle/>
          <a:p>
            <a:pPr marL="0" indent="0">
              <a:spcAft>
                <a:spcPts val="0"/>
              </a:spcAft>
              <a:buNone/>
            </a:pPr>
            <a:r>
              <a:rPr lang="en-GB" sz="2200" dirty="0">
                <a:latin typeface="Arial" panose="020B0604020202020204" pitchFamily="34" charset="0"/>
                <a:ea typeface="Times New Roman" panose="02020603050405020304" pitchFamily="18" charset="0"/>
                <a:cs typeface="Arial" panose="020B0604020202020204" pitchFamily="34" charset="0"/>
              </a:rPr>
              <a:t>We have </a:t>
            </a:r>
            <a:r>
              <a:rPr lang="en-GB" sz="2200" b="1" dirty="0">
                <a:latin typeface="Arial" panose="020B0604020202020204" pitchFamily="34" charset="0"/>
                <a:ea typeface="Times New Roman" panose="02020603050405020304" pitchFamily="18" charset="0"/>
                <a:cs typeface="Arial" panose="020B0604020202020204" pitchFamily="34" charset="0"/>
              </a:rPr>
              <a:t>our ID Principles co-created during our Review</a:t>
            </a:r>
            <a:r>
              <a:rPr lang="en-GB" sz="2200" dirty="0">
                <a:latin typeface="Arial" panose="020B0604020202020204" pitchFamily="34" charset="0"/>
                <a:ea typeface="Times New Roman" panose="02020603050405020304" pitchFamily="18" charset="0"/>
                <a:cs typeface="Arial" panose="020B0604020202020204" pitchFamily="34" charset="0"/>
              </a:rPr>
              <a:t>– we have committed to take a human rights based approach and to shift the power to the global south</a:t>
            </a:r>
          </a:p>
          <a:p>
            <a:pPr>
              <a:spcAft>
                <a:spcPts val="0"/>
              </a:spcAft>
            </a:pPr>
            <a:endParaRPr lang="en-GB" sz="1000" dirty="0">
              <a:latin typeface="Arial" panose="020B0604020202020204" pitchFamily="34" charset="0"/>
              <a:ea typeface="Times New Roman" panose="02020603050405020304" pitchFamily="18" charset="0"/>
              <a:cs typeface="Arial" panose="020B0604020202020204" pitchFamily="34" charset="0"/>
            </a:endParaRPr>
          </a:p>
          <a:p>
            <a:pPr marL="0" indent="0">
              <a:spcAft>
                <a:spcPts val="0"/>
              </a:spcAft>
              <a:buNone/>
            </a:pPr>
            <a:r>
              <a:rPr lang="en-GB" sz="2200" b="1" dirty="0">
                <a:latin typeface="Arial" panose="020B0604020202020204" pitchFamily="34" charset="0"/>
                <a:ea typeface="Times New Roman" panose="02020603050405020304" pitchFamily="18" charset="0"/>
                <a:cs typeface="Arial" panose="020B0604020202020204" pitchFamily="34" charset="0"/>
              </a:rPr>
              <a:t>Commitments to new programming:</a:t>
            </a:r>
          </a:p>
          <a:p>
            <a:pPr marL="0" indent="0">
              <a:spcAft>
                <a:spcPts val="0"/>
              </a:spcAft>
              <a:buNone/>
            </a:pPr>
            <a:r>
              <a:rPr lang="en-GB" sz="2200" dirty="0">
                <a:latin typeface="Arial" panose="020B0604020202020204" pitchFamily="34" charset="0"/>
                <a:ea typeface="Times New Roman" panose="02020603050405020304" pitchFamily="18" charset="0"/>
                <a:cs typeface="Arial" panose="020B0604020202020204" pitchFamily="34" charset="0"/>
              </a:rPr>
              <a:t>We are seeking to take a </a:t>
            </a:r>
            <a:r>
              <a:rPr lang="en-GB" sz="2200" b="1" dirty="0">
                <a:latin typeface="Arial" panose="020B0604020202020204" pitchFamily="34" charset="0"/>
                <a:ea typeface="Times New Roman" panose="02020603050405020304" pitchFamily="18" charset="0"/>
                <a:cs typeface="Arial" panose="020B0604020202020204" pitchFamily="34" charset="0"/>
              </a:rPr>
              <a:t>twin-track approach </a:t>
            </a:r>
            <a:r>
              <a:rPr lang="en-GB" sz="2200" dirty="0">
                <a:latin typeface="Arial" panose="020B0604020202020204" pitchFamily="34" charset="0"/>
                <a:ea typeface="Times New Roman" panose="02020603050405020304" pitchFamily="18" charset="0"/>
                <a:cs typeface="Arial" panose="020B0604020202020204" pitchFamily="34" charset="0"/>
              </a:rPr>
              <a:t>to advancing gender equality within the International Development portfolio by:</a:t>
            </a:r>
          </a:p>
          <a:p>
            <a:pPr lvl="0">
              <a:spcAft>
                <a:spcPts val="0"/>
              </a:spcAft>
              <a:buFont typeface="Symbol" panose="05050102010706020507" pitchFamily="18" charset="2"/>
              <a:buChar char=""/>
            </a:pPr>
            <a:r>
              <a:rPr lang="en-GB" sz="2200" dirty="0">
                <a:latin typeface="Arial" panose="020B0604020202020204" pitchFamily="34" charset="0"/>
                <a:ea typeface="Calibri" panose="020F0502020204030204" pitchFamily="34" charset="0"/>
                <a:cs typeface="Arial" panose="020B0604020202020204" pitchFamily="34" charset="0"/>
              </a:rPr>
              <a:t>establishing </a:t>
            </a:r>
            <a:r>
              <a:rPr lang="en-GB" sz="2200" b="1" dirty="0">
                <a:latin typeface="Arial" panose="020B0604020202020204" pitchFamily="34" charset="0"/>
                <a:ea typeface="Calibri" panose="020F0502020204030204" pitchFamily="34" charset="0"/>
                <a:cs typeface="Arial" panose="020B0604020202020204" pitchFamily="34" charset="0"/>
              </a:rPr>
              <a:t>a new Equalities Programme </a:t>
            </a:r>
            <a:r>
              <a:rPr lang="en-GB" sz="2200" dirty="0">
                <a:latin typeface="Arial" panose="020B0604020202020204" pitchFamily="34" charset="0"/>
                <a:ea typeface="Calibri" panose="020F0502020204030204" pitchFamily="34" charset="0"/>
                <a:cs typeface="Arial" panose="020B0604020202020204" pitchFamily="34" charset="0"/>
              </a:rPr>
              <a:t>with a focus on the empowerment of women and girls, as well as targeting other specific areas of inequality.</a:t>
            </a:r>
          </a:p>
          <a:p>
            <a:pPr lvl="0">
              <a:spcAft>
                <a:spcPts val="0"/>
              </a:spcAft>
              <a:buFont typeface="Symbol" panose="05050102010706020507" pitchFamily="18" charset="2"/>
              <a:buChar char=""/>
            </a:pPr>
            <a:r>
              <a:rPr lang="en-GB" sz="2200" b="1" dirty="0">
                <a:latin typeface="Arial" panose="020B0604020202020204" pitchFamily="34" charset="0"/>
                <a:ea typeface="Calibri" panose="020F0502020204030204" pitchFamily="34" charset="0"/>
                <a:cs typeface="Arial" panose="020B0604020202020204" pitchFamily="34" charset="0"/>
              </a:rPr>
              <a:t>mainstreaming gender equality </a:t>
            </a:r>
            <a:r>
              <a:rPr lang="en-GB" sz="2200" dirty="0">
                <a:latin typeface="Arial" panose="020B0604020202020204" pitchFamily="34" charset="0"/>
                <a:ea typeface="Calibri" panose="020F0502020204030204" pitchFamily="34" charset="0"/>
                <a:cs typeface="Arial" panose="020B0604020202020204" pitchFamily="34" charset="0"/>
              </a:rPr>
              <a:t>throughout the rest of our ID programming, ensuring that any work undertaken as part of these programmes seeks to support/advance gender equality. Eg DAC gender </a:t>
            </a:r>
            <a:r>
              <a:rPr lang="en-GB" sz="2200">
                <a:latin typeface="Arial" panose="020B0604020202020204" pitchFamily="34" charset="0"/>
                <a:ea typeface="Calibri" panose="020F0502020204030204" pitchFamily="34" charset="0"/>
                <a:cs typeface="Arial" panose="020B0604020202020204" pitchFamily="34" charset="0"/>
              </a:rPr>
              <a:t>markers. Following </a:t>
            </a:r>
            <a:r>
              <a:rPr lang="en-GB" sz="2200" dirty="0">
                <a:latin typeface="Arial" panose="020B0604020202020204" pitchFamily="34" charset="0"/>
                <a:ea typeface="Calibri" panose="020F0502020204030204" pitchFamily="34" charset="0"/>
                <a:cs typeface="Arial" panose="020B0604020202020204" pitchFamily="34" charset="0"/>
              </a:rPr>
              <a:t>this, we will explore opportunities to mainstream other areas of equality. </a:t>
            </a:r>
            <a:endParaRPr lang="en-GB" sz="2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535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GB" sz="3600" b="1" dirty="0">
                <a:solidFill>
                  <a:schemeClr val="tx1"/>
                </a:solidFill>
              </a:rPr>
              <a:t>Our Approach –</a:t>
            </a:r>
            <a:r>
              <a:rPr lang="en-GB" sz="3600" b="1" u="sng" dirty="0">
                <a:solidFill>
                  <a:schemeClr val="tx1"/>
                </a:solidFill>
              </a:rPr>
              <a:t> FFP (ID contd)</a:t>
            </a:r>
          </a:p>
        </p:txBody>
      </p:sp>
      <p:sp>
        <p:nvSpPr>
          <p:cNvPr id="3" name="Content Placeholder 2"/>
          <p:cNvSpPr>
            <a:spLocks noGrp="1"/>
          </p:cNvSpPr>
          <p:nvPr>
            <p:ph idx="1"/>
          </p:nvPr>
        </p:nvSpPr>
        <p:spPr>
          <a:xfrm>
            <a:off x="251520" y="836712"/>
            <a:ext cx="8784975" cy="4669755"/>
          </a:xfrm>
        </p:spPr>
        <p:txBody>
          <a:bodyPr/>
          <a:lstStyle/>
          <a:p>
            <a:r>
              <a:rPr lang="en-GB" sz="2200" dirty="0">
                <a:latin typeface="Arial" panose="020B0604020202020204" pitchFamily="34" charset="0"/>
                <a:cs typeface="Arial" panose="020B0604020202020204" pitchFamily="34" charset="0"/>
              </a:rPr>
              <a:t>Where possible we will seek to take a </a:t>
            </a:r>
            <a:r>
              <a:rPr lang="en-GB" sz="2200" b="1" dirty="0">
                <a:latin typeface="Arial" panose="020B0604020202020204" pitchFamily="34" charset="0"/>
                <a:cs typeface="Arial" panose="020B0604020202020204" pitchFamily="34" charset="0"/>
              </a:rPr>
              <a:t>participatory approach to grant making</a:t>
            </a:r>
            <a:r>
              <a:rPr lang="en-GB" sz="2200" dirty="0">
                <a:latin typeface="Arial" panose="020B0604020202020204" pitchFamily="34" charset="0"/>
                <a:cs typeface="Arial" panose="020B0604020202020204" pitchFamily="34" charset="0"/>
              </a:rPr>
              <a:t>. This is a values-led approach that allows meaningful participation of those who are often excluded. This approach centres the expertise of people with lived experience, which helps to better identify key issues, strengthen decision-making and reach better outcomes. </a:t>
            </a:r>
          </a:p>
          <a:p>
            <a:pPr marL="0" indent="0">
              <a:buNone/>
            </a:pPr>
            <a:endParaRPr lang="en-GB" dirty="0"/>
          </a:p>
        </p:txBody>
      </p:sp>
    </p:spTree>
    <p:extLst>
      <p:ext uri="{BB962C8B-B14F-4D97-AF65-F5344CB8AC3E}">
        <p14:creationId xmlns:p14="http://schemas.microsoft.com/office/powerpoint/2010/main" val="2254931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GB" sz="3600" b="1" dirty="0">
                <a:solidFill>
                  <a:schemeClr val="tx1"/>
                </a:solidFill>
              </a:rPr>
              <a:t>Our Approach – </a:t>
            </a:r>
            <a:r>
              <a:rPr lang="en-GB" sz="3600" b="1" u="sng" dirty="0">
                <a:solidFill>
                  <a:schemeClr val="tx1"/>
                </a:solidFill>
              </a:rPr>
              <a:t>3, shifting power</a:t>
            </a:r>
          </a:p>
        </p:txBody>
      </p:sp>
      <p:sp>
        <p:nvSpPr>
          <p:cNvPr id="3" name="Content Placeholder 2"/>
          <p:cNvSpPr>
            <a:spLocks noGrp="1"/>
          </p:cNvSpPr>
          <p:nvPr>
            <p:ph idx="1"/>
          </p:nvPr>
        </p:nvSpPr>
        <p:spPr>
          <a:xfrm>
            <a:off x="107504" y="836712"/>
            <a:ext cx="8928991" cy="5328592"/>
          </a:xfrm>
        </p:spPr>
        <p:txBody>
          <a:bodyPr/>
          <a:lstStyle/>
          <a:p>
            <a:pPr lvl="0">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We have set up a </a:t>
            </a:r>
            <a:r>
              <a:rPr lang="en-GB" sz="2200" b="1" u="sng" dirty="0">
                <a:latin typeface="Arial" panose="020B0604020202020204" pitchFamily="34" charset="0"/>
                <a:ea typeface="Calibri" panose="020F0502020204030204" pitchFamily="34" charset="0"/>
                <a:cs typeface="Arial" panose="020B0604020202020204" pitchFamily="34" charset="0"/>
              </a:rPr>
              <a:t>Global South Panel</a:t>
            </a:r>
            <a:r>
              <a:rPr lang="en-GB" sz="2200" b="1" dirty="0">
                <a:latin typeface="Arial" panose="020B0604020202020204" pitchFamily="34" charset="0"/>
                <a:ea typeface="Calibri" panose="020F0502020204030204" pitchFamily="34" charset="0"/>
                <a:cs typeface="Arial" panose="020B0604020202020204" pitchFamily="34" charset="0"/>
              </a:rPr>
              <a:t>, </a:t>
            </a:r>
            <a:r>
              <a:rPr lang="en-GB" sz="2200" dirty="0">
                <a:latin typeface="Arial" panose="020B0604020202020204" pitchFamily="34" charset="0"/>
                <a:ea typeface="Calibri" panose="020F0502020204030204" pitchFamily="34" charset="0"/>
                <a:cs typeface="Arial" panose="020B0604020202020204" pitchFamily="34" charset="0"/>
              </a:rPr>
              <a:t>which will provide advice to SG on ID policy making. </a:t>
            </a:r>
          </a:p>
          <a:p>
            <a:pPr lvl="1">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1</a:t>
            </a:r>
            <a:r>
              <a:rPr lang="en-GB" sz="2200" baseline="30000" dirty="0">
                <a:latin typeface="Arial" panose="020B0604020202020204" pitchFamily="34" charset="0"/>
                <a:ea typeface="Calibri" panose="020F0502020204030204" pitchFamily="34" charset="0"/>
                <a:cs typeface="Arial" panose="020B0604020202020204" pitchFamily="34" charset="0"/>
              </a:rPr>
              <a:t>st</a:t>
            </a:r>
            <a:r>
              <a:rPr lang="en-GB" sz="2200" dirty="0">
                <a:latin typeface="Arial" panose="020B0604020202020204" pitchFamily="34" charset="0"/>
                <a:ea typeface="Calibri" panose="020F0502020204030204" pitchFamily="34" charset="0"/>
                <a:cs typeface="Arial" panose="020B0604020202020204" pitchFamily="34" charset="0"/>
              </a:rPr>
              <a:t> meeting of the GSP, chaired by our Minister, took place on </a:t>
            </a:r>
            <a:r>
              <a:rPr lang="en-GB" sz="2200">
                <a:latin typeface="Arial" panose="020B0604020202020204" pitchFamily="34" charset="0"/>
                <a:ea typeface="Calibri" panose="020F0502020204030204" pitchFamily="34" charset="0"/>
                <a:cs typeface="Arial" panose="020B0604020202020204" pitchFamily="34" charset="0"/>
              </a:rPr>
              <a:t>22 September </a:t>
            </a:r>
            <a:r>
              <a:rPr lang="en-GB" sz="2200" dirty="0">
                <a:latin typeface="Arial" panose="020B0604020202020204" pitchFamily="34" charset="0"/>
                <a:ea typeface="Calibri" panose="020F0502020204030204" pitchFamily="34" charset="0"/>
                <a:cs typeface="Arial" panose="020B0604020202020204" pitchFamily="34" charset="0"/>
              </a:rPr>
              <a:t>2022</a:t>
            </a:r>
          </a:p>
          <a:p>
            <a:pPr lvl="1">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Panel members include: </a:t>
            </a:r>
          </a:p>
          <a:p>
            <a:pPr lvl="2">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UN Women Country Director Malawi; </a:t>
            </a:r>
          </a:p>
          <a:p>
            <a:pPr lvl="2">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educational specialist from Rwanda; </a:t>
            </a:r>
          </a:p>
          <a:p>
            <a:pPr lvl="2">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health specialist from Zambia; and </a:t>
            </a:r>
          </a:p>
          <a:p>
            <a:pPr lvl="2">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representatives of partner country diaspora groups in Scotland – Association of Malawians in Scotland; Scotland Zambia Partnership; Rwanda Scotland Alliance</a:t>
            </a:r>
          </a:p>
          <a:p>
            <a:pPr lvl="1">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Equality, Education and Health key areas for initial discussion.</a:t>
            </a:r>
          </a:p>
          <a:p>
            <a:pPr lvl="1">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Agreed re meeting once a month, for the next/initial 6 months, </a:t>
            </a:r>
            <a:r>
              <a:rPr lang="en-GB" sz="2200" dirty="0"/>
              <a:t>as there is a lot to discuss (Minister attending certain of these)</a:t>
            </a:r>
          </a:p>
        </p:txBody>
      </p:sp>
    </p:spTree>
    <p:extLst>
      <p:ext uri="{BB962C8B-B14F-4D97-AF65-F5344CB8AC3E}">
        <p14:creationId xmlns:p14="http://schemas.microsoft.com/office/powerpoint/2010/main" val="404532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3" y="0"/>
            <a:ext cx="8928991" cy="692696"/>
          </a:xfrm>
        </p:spPr>
        <p:txBody>
          <a:bodyPr/>
          <a:lstStyle/>
          <a:p>
            <a:r>
              <a:rPr lang="en-GB" sz="3600" b="1" dirty="0">
                <a:solidFill>
                  <a:schemeClr val="tx1"/>
                </a:solidFill>
              </a:rPr>
              <a:t>Our Approach – </a:t>
            </a:r>
            <a:r>
              <a:rPr lang="en-GB" sz="3600" b="1" u="sng" dirty="0">
                <a:solidFill>
                  <a:schemeClr val="tx1"/>
                </a:solidFill>
              </a:rPr>
              <a:t>3, shifting power</a:t>
            </a:r>
          </a:p>
        </p:txBody>
      </p:sp>
      <p:sp>
        <p:nvSpPr>
          <p:cNvPr id="3" name="Content Placeholder 2"/>
          <p:cNvSpPr>
            <a:spLocks noGrp="1"/>
          </p:cNvSpPr>
          <p:nvPr>
            <p:ph idx="1"/>
          </p:nvPr>
        </p:nvSpPr>
        <p:spPr>
          <a:xfrm>
            <a:off x="107504" y="836712"/>
            <a:ext cx="8928992" cy="5328592"/>
          </a:xfrm>
        </p:spPr>
        <p:txBody>
          <a:bodyPr/>
          <a:lstStyle/>
          <a:p>
            <a:pPr lvl="0">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We are developing </a:t>
            </a:r>
            <a:r>
              <a:rPr lang="en-GB" sz="2200" b="1" dirty="0">
                <a:latin typeface="Arial" panose="020B0604020202020204" pitchFamily="34" charset="0"/>
                <a:ea typeface="Calibri" panose="020F0502020204030204" pitchFamily="34" charset="0"/>
                <a:cs typeface="Arial" panose="020B0604020202020204" pitchFamily="34" charset="0"/>
              </a:rPr>
              <a:t>new </a:t>
            </a:r>
            <a:r>
              <a:rPr lang="en-GB" sz="2200" b="1" u="sng" dirty="0">
                <a:latin typeface="Arial" panose="020B0604020202020204" pitchFamily="34" charset="0"/>
                <a:ea typeface="Calibri" panose="020F0502020204030204" pitchFamily="34" charset="0"/>
                <a:cs typeface="Arial" panose="020B0604020202020204" pitchFamily="34" charset="0"/>
              </a:rPr>
              <a:t>direct funding </a:t>
            </a:r>
            <a:r>
              <a:rPr lang="en-GB" sz="2200" b="1" dirty="0">
                <a:latin typeface="Arial" panose="020B0604020202020204" pitchFamily="34" charset="0"/>
                <a:ea typeface="Calibri" panose="020F0502020204030204" pitchFamily="34" charset="0"/>
                <a:cs typeface="Arial" panose="020B0604020202020204" pitchFamily="34" charset="0"/>
              </a:rPr>
              <a:t>opportunities to Global South organisations:</a:t>
            </a:r>
            <a:endParaRPr lang="en-GB" sz="2200" dirty="0">
              <a:latin typeface="Arial" panose="020B0604020202020204" pitchFamily="34" charset="0"/>
              <a:ea typeface="Calibri" panose="020F0502020204030204" pitchFamily="34" charset="0"/>
              <a:cs typeface="Arial" panose="020B0604020202020204" pitchFamily="34" charset="0"/>
            </a:endParaRPr>
          </a:p>
          <a:p>
            <a:pPr marL="457200" lvl="1" indent="0">
              <a:spcAft>
                <a:spcPts val="0"/>
              </a:spcAft>
              <a:buNone/>
            </a:pPr>
            <a:r>
              <a:rPr lang="en-GB" sz="2200" dirty="0">
                <a:latin typeface="Arial" panose="020B0604020202020204" pitchFamily="34" charset="0"/>
                <a:ea typeface="Calibri" panose="020F0502020204030204" pitchFamily="34" charset="0"/>
                <a:cs typeface="Arial" panose="020B0604020202020204" pitchFamily="34" charset="0"/>
              </a:rPr>
              <a:t>(Building on our previous collaboration with Comic Relief on our joint Levelling the Field Programme – which funded direct to small CSOs in Malawi/Zambia/Rwanda)</a:t>
            </a:r>
          </a:p>
          <a:p>
            <a:pPr marL="457200" lvl="1" indent="0">
              <a:spcAft>
                <a:spcPts val="0"/>
              </a:spcAft>
              <a:buNone/>
            </a:pPr>
            <a:endParaRPr lang="en-GB" sz="1000" dirty="0">
              <a:latin typeface="Arial" panose="020B0604020202020204" pitchFamily="34" charset="0"/>
              <a:ea typeface="Calibri" panose="020F0502020204030204" pitchFamily="34" charset="0"/>
              <a:cs typeface="Arial" panose="020B0604020202020204" pitchFamily="34" charset="0"/>
            </a:endParaRPr>
          </a:p>
          <a:p>
            <a:pPr marL="722313" lvl="1" indent="-452438">
              <a:spcAft>
                <a:spcPts val="0"/>
              </a:spcAft>
              <a:buFont typeface="+mj-lt"/>
              <a:buAutoNum type="arabicPeriod"/>
              <a:tabLst>
                <a:tab pos="722313" algn="l"/>
              </a:tabLst>
            </a:pPr>
            <a:r>
              <a:rPr lang="en-GB" sz="2200" dirty="0">
                <a:latin typeface="Arial" panose="020B0604020202020204" pitchFamily="34" charset="0"/>
                <a:ea typeface="Calibri" panose="020F0502020204030204" pitchFamily="34" charset="0"/>
                <a:cs typeface="Arial" panose="020B0604020202020204" pitchFamily="34" charset="0"/>
              </a:rPr>
              <a:t>new </a:t>
            </a:r>
            <a:r>
              <a:rPr lang="en-GB" sz="2200" b="1" dirty="0">
                <a:latin typeface="Arial" panose="020B0604020202020204" pitchFamily="34" charset="0"/>
                <a:ea typeface="Calibri" panose="020F0502020204030204" pitchFamily="34" charset="0"/>
                <a:cs typeface="Arial" panose="020B0604020202020204" pitchFamily="34" charset="0"/>
              </a:rPr>
              <a:t>Women and Girls Empowerment Fund</a:t>
            </a:r>
            <a:r>
              <a:rPr lang="en-GB" sz="2200" dirty="0">
                <a:latin typeface="Arial" panose="020B0604020202020204" pitchFamily="34" charset="0"/>
                <a:ea typeface="Calibri" panose="020F0502020204030204" pitchFamily="34" charset="0"/>
                <a:cs typeface="Arial" panose="020B0604020202020204" pitchFamily="34" charset="0"/>
              </a:rPr>
              <a:t>, within our new Equalities Programme:</a:t>
            </a:r>
          </a:p>
          <a:p>
            <a:pPr marL="981075" lvl="2" indent="-258763">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will be open to CSOs in Malawi/Zambia/Rwanda only</a:t>
            </a:r>
          </a:p>
          <a:p>
            <a:pPr marL="981075" lvl="2" indent="-258763">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participatory model to create it, and in delivering this Fund</a:t>
            </a:r>
          </a:p>
          <a:p>
            <a:pPr marL="457200" lvl="1" indent="0">
              <a:spcAft>
                <a:spcPts val="0"/>
              </a:spcAft>
              <a:buNone/>
            </a:pPr>
            <a:endParaRPr lang="en-GB" sz="1000" dirty="0">
              <a:latin typeface="Arial" panose="020B0604020202020204" pitchFamily="34" charset="0"/>
              <a:ea typeface="Calibri" panose="020F0502020204030204" pitchFamily="34" charset="0"/>
              <a:cs typeface="Arial" panose="020B0604020202020204" pitchFamily="34" charset="0"/>
            </a:endParaRPr>
          </a:p>
          <a:p>
            <a:pPr marL="722313" lvl="1" indent="-452438">
              <a:spcAft>
                <a:spcPts val="0"/>
              </a:spcAft>
              <a:buFont typeface="+mj-lt"/>
              <a:buAutoNum type="arabicPeriod" startAt="2"/>
              <a:tabLst>
                <a:tab pos="625475" algn="l"/>
              </a:tabLst>
            </a:pPr>
            <a:r>
              <a:rPr lang="en-GB" sz="2200" dirty="0">
                <a:latin typeface="Arial" panose="020B0604020202020204" pitchFamily="34" charset="0"/>
                <a:ea typeface="Calibri" panose="020F0502020204030204" pitchFamily="34" charset="0"/>
                <a:cs typeface="Arial" panose="020B0604020202020204" pitchFamily="34" charset="0"/>
              </a:rPr>
              <a:t>new </a:t>
            </a:r>
            <a:r>
              <a:rPr lang="en-GB" sz="2200" b="1" dirty="0">
                <a:latin typeface="Arial" panose="020B0604020202020204" pitchFamily="34" charset="0"/>
                <a:ea typeface="Calibri" panose="020F0502020204030204" pitchFamily="34" charset="0"/>
                <a:cs typeface="Arial" panose="020B0604020202020204" pitchFamily="34" charset="0"/>
              </a:rPr>
              <a:t>Global Citizenship Fund</a:t>
            </a:r>
            <a:r>
              <a:rPr lang="en-GB" sz="2200" dirty="0">
                <a:latin typeface="Arial" panose="020B0604020202020204" pitchFamily="34" charset="0"/>
                <a:ea typeface="Calibri" panose="020F0502020204030204" pitchFamily="34" charset="0"/>
                <a:cs typeface="Arial" panose="020B0604020202020204" pitchFamily="34" charset="0"/>
              </a:rPr>
              <a:t>, within our overall Global Solidarity programme:</a:t>
            </a:r>
          </a:p>
          <a:p>
            <a:pPr lvl="2" indent="-420688">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co-designed with civil </a:t>
            </a:r>
            <a:r>
              <a:rPr lang="en-GB" sz="2200" dirty="0" err="1">
                <a:latin typeface="Arial" panose="020B0604020202020204" pitchFamily="34" charset="0"/>
                <a:ea typeface="Calibri" panose="020F0502020204030204" pitchFamily="34" charset="0"/>
                <a:cs typeface="Arial" panose="020B0604020202020204" pitchFamily="34" charset="0"/>
              </a:rPr>
              <a:t>soc</a:t>
            </a:r>
            <a:r>
              <a:rPr lang="en-GB" sz="2200" dirty="0">
                <a:latin typeface="Arial" panose="020B0604020202020204" pitchFamily="34" charset="0"/>
                <a:ea typeface="Calibri" panose="020F0502020204030204" pitchFamily="34" charset="0"/>
                <a:cs typeface="Arial" panose="020B0604020202020204" pitchFamily="34" charset="0"/>
              </a:rPr>
              <a:t> through our recent focus groups</a:t>
            </a:r>
          </a:p>
          <a:p>
            <a:pPr lvl="2" indent="-420688">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funding for capacity building/advocacy – for small CSOs in Malawi/Zambia/Rwanda </a:t>
            </a:r>
          </a:p>
        </p:txBody>
      </p:sp>
    </p:spTree>
    <p:extLst>
      <p:ext uri="{BB962C8B-B14F-4D97-AF65-F5344CB8AC3E}">
        <p14:creationId xmlns:p14="http://schemas.microsoft.com/office/powerpoint/2010/main" val="2519898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0"/>
            <a:ext cx="9036495" cy="836712"/>
          </a:xfrm>
        </p:spPr>
        <p:txBody>
          <a:bodyPr/>
          <a:lstStyle/>
          <a:p>
            <a:r>
              <a:rPr lang="en-GB" sz="3600" b="1" dirty="0">
                <a:solidFill>
                  <a:schemeClr val="tx1"/>
                </a:solidFill>
              </a:rPr>
              <a:t>Our Approach: </a:t>
            </a:r>
            <a:r>
              <a:rPr lang="en-GB" sz="3600" b="1" u="sng" dirty="0">
                <a:solidFill>
                  <a:schemeClr val="tx1"/>
                </a:solidFill>
              </a:rPr>
              <a:t>4, new SG ID Principles</a:t>
            </a:r>
            <a:endParaRPr lang="en-GB" sz="3600" u="sng" dirty="0">
              <a:solidFill>
                <a:schemeClr val="tx1"/>
              </a:solidFill>
            </a:endParaRPr>
          </a:p>
        </p:txBody>
      </p:sp>
      <p:sp>
        <p:nvSpPr>
          <p:cNvPr id="3" name="Content Placeholder 2"/>
          <p:cNvSpPr>
            <a:spLocks noGrp="1"/>
          </p:cNvSpPr>
          <p:nvPr>
            <p:ph idx="1"/>
          </p:nvPr>
        </p:nvSpPr>
        <p:spPr>
          <a:xfrm>
            <a:off x="107505" y="692696"/>
            <a:ext cx="8568184" cy="5832648"/>
          </a:xfrm>
        </p:spPr>
        <p:txBody>
          <a:bodyPr/>
          <a:lstStyle/>
          <a:p>
            <a:pPr marL="0" indent="0">
              <a:buNone/>
            </a:pPr>
            <a:r>
              <a:rPr lang="en-GB" sz="2400" b="1" dirty="0"/>
              <a:t>Overarching ethos:</a:t>
            </a:r>
          </a:p>
          <a:p>
            <a:pPr marL="0" indent="0">
              <a:buNone/>
            </a:pPr>
            <a:r>
              <a:rPr lang="en-GB" sz="2400" dirty="0"/>
              <a:t>International Solidarity in an interdependent world means embedding a human rights approach in all our work. We speak out with clarity of purpose and compassion, in support of democracy, human rights and the rule of law.</a:t>
            </a:r>
          </a:p>
          <a:p>
            <a:r>
              <a:rPr lang="en-GB" sz="2400" dirty="0"/>
              <a:t>Partner-country led development</a:t>
            </a:r>
          </a:p>
          <a:p>
            <a:r>
              <a:rPr lang="en-GB" sz="2400" dirty="0"/>
              <a:t>Equality</a:t>
            </a:r>
          </a:p>
          <a:p>
            <a:r>
              <a:rPr lang="en-GB" sz="2400" dirty="0"/>
              <a:t>Amplify global-south voices</a:t>
            </a:r>
          </a:p>
          <a:p>
            <a:r>
              <a:rPr lang="en-GB" sz="2400" dirty="0"/>
              <a:t>Inclusion and diversity</a:t>
            </a:r>
          </a:p>
          <a:p>
            <a:r>
              <a:rPr lang="en-GB" sz="2400" dirty="0"/>
              <a:t>Collaboration and partnerships</a:t>
            </a:r>
          </a:p>
          <a:p>
            <a:r>
              <a:rPr lang="en-GB" sz="2400" dirty="0"/>
              <a:t>Innovative, adapting and sustainable</a:t>
            </a:r>
          </a:p>
          <a:p>
            <a:r>
              <a:rPr lang="en-GB" sz="2400" dirty="0"/>
              <a:t>Embrace technology</a:t>
            </a:r>
          </a:p>
          <a:p>
            <a:r>
              <a:rPr lang="en-GB" sz="2400" dirty="0"/>
              <a:t>Accountable, transparent and safe</a:t>
            </a:r>
          </a:p>
          <a:p>
            <a:pPr marL="0" indent="0">
              <a:buNone/>
            </a:pPr>
            <a:br>
              <a:rPr lang="en-GB" sz="2400" dirty="0"/>
            </a:br>
            <a:endParaRPr lang="en-GB" sz="2400" dirty="0">
              <a:solidFill>
                <a:schemeClr val="accent2"/>
              </a:solidFill>
            </a:endParaRPr>
          </a:p>
          <a:p>
            <a:pPr lvl="1"/>
            <a:endParaRPr lang="en-GB" sz="2400" dirty="0">
              <a:solidFill>
                <a:schemeClr val="accent2"/>
              </a:solidFill>
            </a:endParaRPr>
          </a:p>
          <a:p>
            <a:pPr lvl="0"/>
            <a:endParaRPr lang="en-GB" dirty="0"/>
          </a:p>
        </p:txBody>
      </p:sp>
    </p:spTree>
    <p:extLst>
      <p:ext uri="{BB962C8B-B14F-4D97-AF65-F5344CB8AC3E}">
        <p14:creationId xmlns:p14="http://schemas.microsoft.com/office/powerpoint/2010/main" val="2545968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778098"/>
          </a:xfrm>
        </p:spPr>
        <p:txBody>
          <a:bodyPr/>
          <a:lstStyle/>
          <a:p>
            <a:r>
              <a:rPr lang="en-GB" sz="3000" b="1" u="sng" dirty="0"/>
              <a:t>Funding Approach</a:t>
            </a:r>
            <a:r>
              <a:rPr lang="en-GB" sz="3000" b="1" dirty="0"/>
              <a:t>: our partner Countries are looking for </a:t>
            </a:r>
            <a:r>
              <a:rPr lang="en-GB" sz="3000" b="1" u="sng" dirty="0"/>
              <a:t>focus in our spend</a:t>
            </a:r>
          </a:p>
        </p:txBody>
      </p:sp>
      <p:sp>
        <p:nvSpPr>
          <p:cNvPr id="3" name="Content Placeholder 2"/>
          <p:cNvSpPr>
            <a:spLocks noGrp="1"/>
          </p:cNvSpPr>
          <p:nvPr>
            <p:ph idx="1"/>
          </p:nvPr>
        </p:nvSpPr>
        <p:spPr>
          <a:xfrm>
            <a:off x="323528" y="1268760"/>
            <a:ext cx="8496944" cy="4381177"/>
          </a:xfrm>
        </p:spPr>
        <p:txBody>
          <a:bodyPr/>
          <a:lstStyle/>
          <a:p>
            <a:r>
              <a:rPr lang="en-GB" sz="2400" dirty="0"/>
              <a:t>We spoke to partner governments and civil society in 2020/2021, as well as looked internally. Given size of portfolio, agreement that “need for focus” – donors many times Scotland’s size focus on less sectors</a:t>
            </a:r>
          </a:p>
          <a:p>
            <a:pPr lvl="1"/>
            <a:r>
              <a:rPr lang="en-GB" sz="2400" b="1" dirty="0"/>
              <a:t>need to “streamline” Scotland’s ID offer</a:t>
            </a:r>
          </a:p>
          <a:p>
            <a:r>
              <a:rPr lang="en-GB" sz="2400" dirty="0"/>
              <a:t>Following review priorities are below – articulated to Scottish Parliament in 2021:</a:t>
            </a:r>
          </a:p>
          <a:p>
            <a:pPr lvl="1"/>
            <a:r>
              <a:rPr lang="en-GB" sz="2400" b="1" dirty="0">
                <a:ea typeface="+mn-ea"/>
                <a:cs typeface="+mn-cs"/>
              </a:rPr>
              <a:t>new, heavier focus on health and education</a:t>
            </a:r>
            <a:r>
              <a:rPr lang="en-GB" sz="2400" dirty="0">
                <a:ea typeface="+mn-ea"/>
                <a:cs typeface="+mn-cs"/>
              </a:rPr>
              <a:t>, through a gender mainstreaming approach to programing</a:t>
            </a:r>
          </a:p>
          <a:p>
            <a:pPr lvl="1"/>
            <a:r>
              <a:rPr lang="en-GB" sz="2400" dirty="0">
                <a:ea typeface="+mn-ea"/>
                <a:cs typeface="+mn-cs"/>
              </a:rPr>
              <a:t>new </a:t>
            </a:r>
            <a:r>
              <a:rPr lang="en-GB" sz="2400" b="1" dirty="0">
                <a:ea typeface="+mn-ea"/>
                <a:cs typeface="+mn-cs"/>
              </a:rPr>
              <a:t>Equalities programming</a:t>
            </a:r>
            <a:r>
              <a:rPr lang="en-GB" sz="2400" dirty="0">
                <a:ea typeface="+mn-ea"/>
                <a:cs typeface="+mn-cs"/>
              </a:rPr>
              <a:t>; </a:t>
            </a:r>
          </a:p>
          <a:p>
            <a:pPr lvl="1"/>
            <a:r>
              <a:rPr lang="en-GB" sz="2400" dirty="0">
                <a:ea typeface="+mn-ea"/>
                <a:cs typeface="+mn-cs"/>
              </a:rPr>
              <a:t>Climate justice and renewables (via </a:t>
            </a:r>
            <a:r>
              <a:rPr lang="en-GB" sz="2400" dirty="0" err="1">
                <a:ea typeface="+mn-ea"/>
                <a:cs typeface="+mn-cs"/>
              </a:rPr>
              <a:t>CJF</a:t>
            </a:r>
            <a:r>
              <a:rPr lang="en-GB" sz="2400" dirty="0">
                <a:ea typeface="+mn-ea"/>
                <a:cs typeface="+mn-cs"/>
              </a:rPr>
              <a:t> and </a:t>
            </a:r>
            <a:r>
              <a:rPr lang="en-GB" sz="2400" dirty="0" err="1">
                <a:ea typeface="+mn-ea"/>
                <a:cs typeface="+mn-cs"/>
              </a:rPr>
              <a:t>GRC</a:t>
            </a:r>
            <a:r>
              <a:rPr lang="en-GB" sz="2400" dirty="0">
                <a:ea typeface="+mn-ea"/>
                <a:cs typeface="+mn-cs"/>
              </a:rPr>
              <a:t>)</a:t>
            </a:r>
          </a:p>
          <a:p>
            <a:pPr lvl="1"/>
            <a:r>
              <a:rPr lang="en-GB" sz="2400" dirty="0">
                <a:ea typeface="+mn-ea"/>
                <a:cs typeface="+mn-cs"/>
              </a:rPr>
              <a:t>WASH support</a:t>
            </a:r>
          </a:p>
          <a:p>
            <a:endParaRPr lang="en-GB" sz="2400" dirty="0"/>
          </a:p>
        </p:txBody>
      </p:sp>
    </p:spTree>
    <p:extLst>
      <p:ext uri="{BB962C8B-B14F-4D97-AF65-F5344CB8AC3E}">
        <p14:creationId xmlns:p14="http://schemas.microsoft.com/office/powerpoint/2010/main" val="652047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27604" cy="1008112"/>
          </a:xfrm>
        </p:spPr>
        <p:txBody>
          <a:bodyPr/>
          <a:lstStyle/>
          <a:p>
            <a:r>
              <a:rPr lang="en-GB" sz="3200" b="1" u="sng" dirty="0"/>
              <a:t>Focus on sectors </a:t>
            </a:r>
            <a:r>
              <a:rPr lang="en-GB" sz="3200" b="1" dirty="0"/>
              <a:t>allows for more strategic design and better implementation </a:t>
            </a:r>
          </a:p>
        </p:txBody>
      </p:sp>
      <p:sp>
        <p:nvSpPr>
          <p:cNvPr id="3" name="Content Placeholder 2"/>
          <p:cNvSpPr>
            <a:spLocks noGrp="1"/>
          </p:cNvSpPr>
          <p:nvPr>
            <p:ph idx="1"/>
          </p:nvPr>
        </p:nvSpPr>
        <p:spPr>
          <a:xfrm>
            <a:off x="449561" y="1268760"/>
            <a:ext cx="8514927" cy="4824536"/>
          </a:xfrm>
        </p:spPr>
        <p:txBody>
          <a:bodyPr/>
          <a:lstStyle/>
          <a:p>
            <a:r>
              <a:rPr lang="en-GB" sz="2400" b="1" dirty="0"/>
              <a:t>More focused portfolio </a:t>
            </a:r>
            <a:r>
              <a:rPr lang="en-GB" sz="2400" dirty="0"/>
              <a:t>will mean Scotland better supports strategy, programme management, coherence</a:t>
            </a:r>
          </a:p>
          <a:p>
            <a:r>
              <a:rPr lang="en-GB" sz="2400" dirty="0"/>
              <a:t>Commitment to </a:t>
            </a:r>
            <a:r>
              <a:rPr lang="en-GB" sz="2400" b="1" dirty="0"/>
              <a:t>transparency in the provision of funds</a:t>
            </a:r>
            <a:r>
              <a:rPr lang="en-GB" sz="2400" dirty="0"/>
              <a:t>, to governments, communities, and organisations seeking funding – increased competitive funding, and stronger M&amp;E to better support transparency and accountability for investment spend;</a:t>
            </a:r>
          </a:p>
          <a:p>
            <a:r>
              <a:rPr lang="en-GB" sz="2400" dirty="0"/>
              <a:t>Aim to provide su</a:t>
            </a:r>
            <a:r>
              <a:rPr lang="en-GB" sz="2400" b="1" dirty="0"/>
              <a:t>pport where possible to Global South directly, </a:t>
            </a:r>
            <a:r>
              <a:rPr lang="en-GB" sz="2400" dirty="0"/>
              <a:t>and in all circumstances in partnership </a:t>
            </a:r>
          </a:p>
          <a:p>
            <a:r>
              <a:rPr lang="en-GB" sz="2400" dirty="0"/>
              <a:t>Also recognise </a:t>
            </a:r>
            <a:r>
              <a:rPr lang="en-GB" sz="2400" b="1" dirty="0"/>
              <a:t>importance of supporting civil society at home and in Global South </a:t>
            </a:r>
          </a:p>
          <a:p>
            <a:endParaRPr lang="en-GB" sz="2000" dirty="0"/>
          </a:p>
        </p:txBody>
      </p:sp>
    </p:spTree>
    <p:extLst>
      <p:ext uri="{BB962C8B-B14F-4D97-AF65-F5344CB8AC3E}">
        <p14:creationId xmlns:p14="http://schemas.microsoft.com/office/powerpoint/2010/main" val="3306490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980728"/>
          </a:xfrm>
        </p:spPr>
        <p:txBody>
          <a:bodyPr/>
          <a:lstStyle/>
          <a:p>
            <a:r>
              <a:rPr lang="en-GB" sz="3600" b="1" u="sng" dirty="0">
                <a:solidFill>
                  <a:schemeClr val="tx1"/>
                </a:solidFill>
              </a:rPr>
              <a:t>Programming directions: sectoral focus</a:t>
            </a:r>
            <a:endParaRPr lang="en-GB" sz="3600" dirty="0">
              <a:solidFill>
                <a:schemeClr val="tx1"/>
              </a:solidFill>
            </a:endParaRPr>
          </a:p>
        </p:txBody>
      </p:sp>
      <p:sp>
        <p:nvSpPr>
          <p:cNvPr id="3" name="Content Placeholder 2"/>
          <p:cNvSpPr>
            <a:spLocks noGrp="1"/>
          </p:cNvSpPr>
          <p:nvPr>
            <p:ph idx="1"/>
          </p:nvPr>
        </p:nvSpPr>
        <p:spPr>
          <a:xfrm>
            <a:off x="179512" y="836712"/>
            <a:ext cx="8784976" cy="6120680"/>
          </a:xfrm>
        </p:spPr>
        <p:txBody>
          <a:bodyPr/>
          <a:lstStyle/>
          <a:p>
            <a:pPr marL="514350" indent="-457200"/>
            <a:r>
              <a:rPr lang="en-GB" sz="2600" b="1" u="sng" dirty="0"/>
              <a:t>Health</a:t>
            </a:r>
            <a:r>
              <a:rPr lang="en-GB" sz="2600" b="1" dirty="0"/>
              <a:t> –</a:t>
            </a:r>
            <a:r>
              <a:rPr lang="en-GB" sz="2600" dirty="0"/>
              <a:t> currently commissioning a Health Specialist to assist with design/build of new Health Programme providing investment to Zambia, Malawi and Rwanda:</a:t>
            </a:r>
          </a:p>
          <a:p>
            <a:pPr marL="914400" lvl="1" indent="-457200"/>
            <a:r>
              <a:rPr lang="en-GB" sz="2600" dirty="0"/>
              <a:t>programme will focus on reducing the burden of NCDs through expanding equitable access to safe and quality care; and potentially other work in areas such as vaccines &amp; NHSS institutional partnerships; </a:t>
            </a:r>
          </a:p>
          <a:p>
            <a:pPr marL="914400" lvl="1" indent="-457200"/>
            <a:r>
              <a:rPr lang="en-GB" sz="2600" dirty="0"/>
              <a:t>the bulk of this new Health programme will then be tendered out competitively; </a:t>
            </a:r>
          </a:p>
          <a:p>
            <a:pPr marL="514350" indent="-457200"/>
            <a:r>
              <a:rPr lang="en-GB" sz="2600" b="1" u="sng" dirty="0"/>
              <a:t>Education</a:t>
            </a:r>
            <a:r>
              <a:rPr lang="en-GB" sz="2600" b="1" dirty="0"/>
              <a:t> – Inclusive Education Programme - </a:t>
            </a:r>
            <a:r>
              <a:rPr lang="en-GB" sz="2600" dirty="0"/>
              <a:t>currently commissioning an Education Specialist to assist with design/build. </a:t>
            </a:r>
          </a:p>
          <a:p>
            <a:pPr marL="0" lvl="0" indent="0">
              <a:buNone/>
            </a:pPr>
            <a:r>
              <a:rPr lang="en-GB" sz="2400" i="1" dirty="0">
                <a:solidFill>
                  <a:srgbClr val="FF0000"/>
                </a:solidFill>
              </a:rPr>
              <a:t>(Nov 2022 update – specialist consultants appointed / commenced work)</a:t>
            </a:r>
          </a:p>
          <a:p>
            <a:pPr marL="0" lvl="0" indent="0">
              <a:buNone/>
            </a:pPr>
            <a:endParaRPr lang="en-GB" sz="2400" dirty="0"/>
          </a:p>
          <a:p>
            <a:endParaRPr lang="en-GB" b="1" i="1" dirty="0">
              <a:solidFill>
                <a:schemeClr val="accent6"/>
              </a:solidFill>
            </a:endParaRPr>
          </a:p>
          <a:p>
            <a:endParaRPr lang="en-GB" dirty="0"/>
          </a:p>
        </p:txBody>
      </p:sp>
    </p:spTree>
    <p:extLst>
      <p:ext uri="{BB962C8B-B14F-4D97-AF65-F5344CB8AC3E}">
        <p14:creationId xmlns:p14="http://schemas.microsoft.com/office/powerpoint/2010/main" val="1526967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964488" cy="864096"/>
          </a:xfrm>
        </p:spPr>
        <p:txBody>
          <a:bodyPr/>
          <a:lstStyle/>
          <a:p>
            <a:r>
              <a:rPr lang="en-GB" sz="3600" b="1" u="sng" dirty="0">
                <a:solidFill>
                  <a:schemeClr val="tx1"/>
                </a:solidFill>
              </a:rPr>
              <a:t>Contd/ sectoral focus (programming)</a:t>
            </a:r>
            <a:endParaRPr lang="en-GB" sz="3600" dirty="0">
              <a:solidFill>
                <a:schemeClr val="tx1"/>
              </a:solidFill>
            </a:endParaRPr>
          </a:p>
        </p:txBody>
      </p:sp>
      <p:sp>
        <p:nvSpPr>
          <p:cNvPr id="3" name="Content Placeholder 2"/>
          <p:cNvSpPr>
            <a:spLocks noGrp="1"/>
          </p:cNvSpPr>
          <p:nvPr>
            <p:ph idx="1"/>
          </p:nvPr>
        </p:nvSpPr>
        <p:spPr>
          <a:xfrm>
            <a:off x="167156" y="980728"/>
            <a:ext cx="8869339" cy="6120680"/>
          </a:xfrm>
        </p:spPr>
        <p:txBody>
          <a:bodyPr/>
          <a:lstStyle/>
          <a:p>
            <a:pPr marL="514350" indent="-457200"/>
            <a:r>
              <a:rPr lang="en-GB" sz="2400" b="1" u="sng" dirty="0"/>
              <a:t>Equalities </a:t>
            </a:r>
            <a:r>
              <a:rPr lang="en-GB" sz="2400" b="1" dirty="0"/>
              <a:t>– </a:t>
            </a:r>
            <a:r>
              <a:rPr lang="en-GB" sz="2400" dirty="0"/>
              <a:t>new Women and Girls Empowerment Fund going out to tender. Focus will be on </a:t>
            </a:r>
            <a:r>
              <a:rPr lang="en-GB" sz="2400" b="1" u="sng" dirty="0"/>
              <a:t>direct support </a:t>
            </a:r>
            <a:r>
              <a:rPr lang="en-GB" sz="2400" b="1" dirty="0"/>
              <a:t>to smaller CSOs in Global South</a:t>
            </a:r>
            <a:r>
              <a:rPr lang="en-GB" sz="2400" dirty="0"/>
              <a:t>, taking a participatory approach to design and run it.</a:t>
            </a:r>
          </a:p>
          <a:p>
            <a:pPr marL="514350" indent="-457200"/>
            <a:r>
              <a:rPr lang="en-GB" sz="2400" b="1" u="sng" dirty="0"/>
              <a:t>Equalities</a:t>
            </a:r>
            <a:r>
              <a:rPr lang="en-GB" sz="2400" b="1" dirty="0"/>
              <a:t> linked with Civic Governance</a:t>
            </a:r>
            <a:r>
              <a:rPr lang="en-GB" sz="2400" dirty="0"/>
              <a:t>: through ongoing support for </a:t>
            </a:r>
            <a:r>
              <a:rPr lang="en-GB" sz="2400" b="1" dirty="0"/>
              <a:t>Police Scotland’s peer-peer partnerships with Malawian &amp; Zambian Police Forces</a:t>
            </a:r>
            <a:r>
              <a:rPr lang="en-GB" sz="2400" dirty="0"/>
              <a:t>;</a:t>
            </a:r>
          </a:p>
          <a:p>
            <a:pPr marL="514350" indent="-457200"/>
            <a:r>
              <a:rPr lang="en-GB" sz="2400" b="1" u="sng" dirty="0"/>
              <a:t>Sustainable economic development </a:t>
            </a:r>
            <a:r>
              <a:rPr lang="en-GB" sz="2400" dirty="0"/>
              <a:t>– through our ongoing support for commercial investment – currently African Lakes Company focused on Malawi, brings our funding alongside private funding investment from Scotland; </a:t>
            </a:r>
          </a:p>
          <a:p>
            <a:pPr marL="514350" indent="-457200"/>
            <a:r>
              <a:rPr lang="en-GB" sz="2400" b="1" u="sng" dirty="0"/>
              <a:t>Renewable energy</a:t>
            </a:r>
            <a:r>
              <a:rPr lang="en-GB" sz="2400" b="1" dirty="0"/>
              <a:t> support</a:t>
            </a:r>
            <a:r>
              <a:rPr lang="en-GB" sz="2400" dirty="0"/>
              <a:t>, through our new Global Renewables Centre.</a:t>
            </a:r>
          </a:p>
          <a:p>
            <a:pPr marL="0" lvl="0" indent="0">
              <a:buNone/>
            </a:pPr>
            <a:endParaRPr lang="en-GB" sz="2000" dirty="0"/>
          </a:p>
          <a:p>
            <a:pPr marL="0" lvl="0" indent="0">
              <a:buNone/>
            </a:pPr>
            <a:endParaRPr lang="en-GB" sz="2400" dirty="0"/>
          </a:p>
          <a:p>
            <a:endParaRPr lang="en-GB" b="1" i="1" dirty="0">
              <a:solidFill>
                <a:schemeClr val="accent6"/>
              </a:solidFill>
            </a:endParaRPr>
          </a:p>
          <a:p>
            <a:endParaRPr lang="en-GB" dirty="0"/>
          </a:p>
        </p:txBody>
      </p:sp>
    </p:spTree>
    <p:extLst>
      <p:ext uri="{BB962C8B-B14F-4D97-AF65-F5344CB8AC3E}">
        <p14:creationId xmlns:p14="http://schemas.microsoft.com/office/powerpoint/2010/main" val="178618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640959" cy="5256584"/>
          </a:xfrm>
        </p:spPr>
        <p:txBody>
          <a:bodyPr/>
          <a:lstStyle/>
          <a:p>
            <a:pPr lvl="0"/>
            <a:endParaRPr lang="en-GB" sz="2400" dirty="0"/>
          </a:p>
          <a:p>
            <a:pPr marL="0" indent="0" algn="ctr">
              <a:buNone/>
            </a:pPr>
            <a:r>
              <a:rPr lang="en-GB" sz="4000" b="1" i="1" dirty="0"/>
              <a:t>BACKGROUND REMINDER -</a:t>
            </a:r>
          </a:p>
          <a:p>
            <a:pPr marL="0" indent="0" algn="ctr">
              <a:buNone/>
            </a:pPr>
            <a:r>
              <a:rPr lang="en-GB" sz="4000" b="1" i="1" dirty="0"/>
              <a:t>WHY THE NEW PROGRAMMING?</a:t>
            </a:r>
          </a:p>
          <a:p>
            <a:pPr marL="0" indent="0" algn="ctr">
              <a:buNone/>
            </a:pPr>
            <a:r>
              <a:rPr lang="en-GB" sz="4000" b="1" i="1" dirty="0"/>
              <a:t> </a:t>
            </a:r>
          </a:p>
          <a:p>
            <a:pPr marL="0" indent="0" algn="ctr">
              <a:buNone/>
            </a:pPr>
            <a:r>
              <a:rPr lang="en-GB" sz="4000" b="1" i="1" dirty="0"/>
              <a:t>IMPLEMENTING OUR ID REVIEW</a:t>
            </a:r>
          </a:p>
          <a:p>
            <a:endParaRPr lang="en-GB" dirty="0"/>
          </a:p>
        </p:txBody>
      </p:sp>
    </p:spTree>
    <p:extLst>
      <p:ext uri="{BB962C8B-B14F-4D97-AF65-F5344CB8AC3E}">
        <p14:creationId xmlns:p14="http://schemas.microsoft.com/office/powerpoint/2010/main" val="935140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692696"/>
          </a:xfrm>
        </p:spPr>
        <p:txBody>
          <a:bodyPr/>
          <a:lstStyle/>
          <a:p>
            <a:r>
              <a:rPr lang="en-GB" sz="3600" b="1" u="sng" dirty="0">
                <a:solidFill>
                  <a:schemeClr val="tx1"/>
                </a:solidFill>
              </a:rPr>
              <a:t>Contd/ sectoral focus (programming)</a:t>
            </a:r>
            <a:endParaRPr lang="en-GB" sz="3600" dirty="0">
              <a:solidFill>
                <a:schemeClr val="tx1"/>
              </a:solidFill>
            </a:endParaRPr>
          </a:p>
        </p:txBody>
      </p:sp>
      <p:sp>
        <p:nvSpPr>
          <p:cNvPr id="3" name="Content Placeholder 2"/>
          <p:cNvSpPr>
            <a:spLocks noGrp="1"/>
          </p:cNvSpPr>
          <p:nvPr>
            <p:ph idx="1"/>
          </p:nvPr>
        </p:nvSpPr>
        <p:spPr>
          <a:xfrm>
            <a:off x="35496" y="620688"/>
            <a:ext cx="9001000" cy="6336704"/>
          </a:xfrm>
        </p:spPr>
        <p:txBody>
          <a:bodyPr/>
          <a:lstStyle/>
          <a:p>
            <a:pPr marL="57150" indent="0">
              <a:buNone/>
            </a:pPr>
            <a:r>
              <a:rPr lang="en-GB" sz="2400" b="1" dirty="0"/>
              <a:t>Our ongoing support targeted to civil society:</a:t>
            </a:r>
          </a:p>
          <a:p>
            <a:pPr marL="355600" indent="-298450"/>
            <a:r>
              <a:rPr lang="en-GB" sz="2400" b="1" u="sng" dirty="0"/>
              <a:t>Global Citizenship</a:t>
            </a:r>
            <a:r>
              <a:rPr lang="en-GB" sz="2400" b="1" dirty="0"/>
              <a:t>: </a:t>
            </a:r>
            <a:r>
              <a:rPr lang="en-GB" sz="2400" dirty="0"/>
              <a:t>new Fund for smaller CSOs (direct funding support to CSOs in Malawi / Zambia / Rwanda, as well as to small Scottish NGOs):</a:t>
            </a:r>
            <a:endParaRPr lang="en-GB" sz="2400" b="1" dirty="0"/>
          </a:p>
          <a:p>
            <a:pPr marL="722313" lvl="1" indent="-366713"/>
            <a:r>
              <a:rPr lang="en-GB" sz="2400" dirty="0"/>
              <a:t>we recently ran a series of focus groups to help design it: </a:t>
            </a:r>
          </a:p>
          <a:p>
            <a:pPr marL="755650" lvl="2" indent="0">
              <a:buNone/>
            </a:pPr>
            <a:r>
              <a:rPr lang="en-GB" b="1" u="sng" dirty="0"/>
              <a:t>Aim 1</a:t>
            </a:r>
            <a:r>
              <a:rPr lang="en-GB" dirty="0"/>
              <a:t>: strengthen global citizenship in </a:t>
            </a:r>
            <a:r>
              <a:rPr lang="en-GB" b="1" dirty="0"/>
              <a:t>Scotland</a:t>
            </a:r>
            <a:r>
              <a:rPr lang="en-GB" dirty="0"/>
              <a:t>: funding for advocacy and/or capacity strengthening aimed at small &amp; micro-orgs in Scotland;</a:t>
            </a:r>
          </a:p>
          <a:p>
            <a:pPr marL="755650" lvl="2" indent="0">
              <a:buNone/>
            </a:pPr>
            <a:r>
              <a:rPr lang="en-GB" b="1" u="sng" dirty="0"/>
              <a:t>Aim 2</a:t>
            </a:r>
            <a:r>
              <a:rPr lang="en-GB" dirty="0"/>
              <a:t>:  strengthen CSOs &amp; activities in </a:t>
            </a:r>
            <a:r>
              <a:rPr lang="en-GB" b="1" dirty="0"/>
              <a:t>Malawi / Zambia / Rwanda</a:t>
            </a:r>
            <a:r>
              <a:rPr lang="en-GB" dirty="0"/>
              <a:t>: </a:t>
            </a:r>
            <a:r>
              <a:rPr lang="en-GB" b="1" u="sng" dirty="0"/>
              <a:t>direct funding </a:t>
            </a:r>
            <a:r>
              <a:rPr lang="en-GB" dirty="0"/>
              <a:t>for advocacy and/or capacity strengthening aimed at small &amp; micro-orgs</a:t>
            </a:r>
          </a:p>
          <a:p>
            <a:pPr marL="914400" lvl="1" indent="-457200"/>
            <a:r>
              <a:rPr lang="en-GB" sz="2400" dirty="0"/>
              <a:t>tendering next for this new Fund, to find an organisation to run it on SG’s behalf;</a:t>
            </a:r>
          </a:p>
          <a:p>
            <a:pPr marL="514350" indent="-457200"/>
            <a:r>
              <a:rPr lang="en-GB" sz="2400" b="1" u="sng" dirty="0"/>
              <a:t>Global Citizenship</a:t>
            </a:r>
            <a:r>
              <a:rPr lang="en-GB" sz="2400" b="1" dirty="0"/>
              <a:t>: </a:t>
            </a:r>
            <a:r>
              <a:rPr lang="en-GB" sz="2400" dirty="0"/>
              <a:t>core funding to network orgs (£</a:t>
            </a:r>
            <a:r>
              <a:rPr lang="en-GB" sz="2400" dirty="0" err="1"/>
              <a:t>729k</a:t>
            </a:r>
            <a:r>
              <a:rPr lang="en-GB" sz="2400" dirty="0"/>
              <a:t> pa, non-competitive, currently).</a:t>
            </a:r>
          </a:p>
          <a:p>
            <a:pPr marL="514350" indent="-457200"/>
            <a:endParaRPr lang="en-GB" sz="2400" dirty="0"/>
          </a:p>
          <a:p>
            <a:pPr marL="0" lvl="0" indent="0">
              <a:buNone/>
            </a:pPr>
            <a:endParaRPr lang="en-GB" sz="2000" dirty="0"/>
          </a:p>
          <a:p>
            <a:pPr marL="0" lvl="0" indent="0">
              <a:buNone/>
            </a:pPr>
            <a:endParaRPr lang="en-GB" sz="2400" dirty="0"/>
          </a:p>
          <a:p>
            <a:endParaRPr lang="en-GB" b="1" i="1" dirty="0">
              <a:solidFill>
                <a:schemeClr val="accent6"/>
              </a:solidFill>
            </a:endParaRPr>
          </a:p>
          <a:p>
            <a:endParaRPr lang="en-GB" dirty="0"/>
          </a:p>
        </p:txBody>
      </p:sp>
    </p:spTree>
    <p:extLst>
      <p:ext uri="{BB962C8B-B14F-4D97-AF65-F5344CB8AC3E}">
        <p14:creationId xmlns:p14="http://schemas.microsoft.com/office/powerpoint/2010/main" val="3872287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r>
              <a:rPr lang="en-GB" u="sng" dirty="0"/>
              <a:t>Policy</a:t>
            </a:r>
            <a:r>
              <a:rPr lang="en-GB" dirty="0"/>
              <a:t> linked to programming</a:t>
            </a:r>
          </a:p>
        </p:txBody>
      </p:sp>
      <p:sp>
        <p:nvSpPr>
          <p:cNvPr id="3" name="Content Placeholder 2"/>
          <p:cNvSpPr>
            <a:spLocks noGrp="1"/>
          </p:cNvSpPr>
          <p:nvPr>
            <p:ph idx="1"/>
          </p:nvPr>
        </p:nvSpPr>
        <p:spPr>
          <a:xfrm>
            <a:off x="323529" y="1124744"/>
            <a:ext cx="8363272" cy="4453185"/>
          </a:xfrm>
        </p:spPr>
        <p:txBody>
          <a:bodyPr/>
          <a:lstStyle/>
          <a:p>
            <a:r>
              <a:rPr lang="en-GB" sz="2800" dirty="0"/>
              <a:t>With a sectoral focus, Scotland can look </a:t>
            </a:r>
            <a:r>
              <a:rPr lang="en-GB" sz="2800" b="1" dirty="0"/>
              <a:t>beyond spend, to innovative policy </a:t>
            </a:r>
            <a:r>
              <a:rPr lang="en-GB" sz="2800" dirty="0"/>
              <a:t>globally, and support Global South Govts/Civil Soc, eg on:</a:t>
            </a:r>
          </a:p>
          <a:p>
            <a:pPr lvl="1"/>
            <a:r>
              <a:rPr lang="en-GB" dirty="0"/>
              <a:t> Vaccine Equity: advocacy, as well as programming underway – and wider health inequity</a:t>
            </a:r>
          </a:p>
          <a:p>
            <a:pPr lvl="1"/>
            <a:r>
              <a:rPr lang="en-GB" dirty="0"/>
              <a:t>Global south rights and decolonisation</a:t>
            </a:r>
          </a:p>
          <a:p>
            <a:pPr lvl="1"/>
            <a:r>
              <a:rPr lang="en-GB" dirty="0"/>
              <a:t>Climate justice </a:t>
            </a:r>
          </a:p>
          <a:p>
            <a:pPr lvl="1"/>
            <a:r>
              <a:rPr lang="en-GB" dirty="0"/>
              <a:t>Ensuring </a:t>
            </a:r>
            <a:r>
              <a:rPr lang="en-GB" b="1" dirty="0"/>
              <a:t>policy coherence </a:t>
            </a:r>
            <a:r>
              <a:rPr lang="en-GB" dirty="0"/>
              <a:t>through SG’s new Wellbeing &amp; Sustainable Devpt Bill</a:t>
            </a:r>
          </a:p>
        </p:txBody>
      </p:sp>
    </p:spTree>
    <p:extLst>
      <p:ext uri="{BB962C8B-B14F-4D97-AF65-F5344CB8AC3E}">
        <p14:creationId xmlns:p14="http://schemas.microsoft.com/office/powerpoint/2010/main" val="2237344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lstStyle/>
          <a:p>
            <a:r>
              <a:rPr lang="en-GB" b="1" dirty="0"/>
              <a:t>Next steps - IDF</a:t>
            </a:r>
          </a:p>
        </p:txBody>
      </p:sp>
      <p:sp>
        <p:nvSpPr>
          <p:cNvPr id="3" name="Content Placeholder 2"/>
          <p:cNvSpPr>
            <a:spLocks noGrp="1"/>
          </p:cNvSpPr>
          <p:nvPr>
            <p:ph idx="1"/>
          </p:nvPr>
        </p:nvSpPr>
        <p:spPr>
          <a:xfrm>
            <a:off x="107504" y="620688"/>
            <a:ext cx="8928992" cy="4957787"/>
          </a:xfrm>
        </p:spPr>
        <p:txBody>
          <a:bodyPr/>
          <a:lstStyle/>
          <a:p>
            <a:pPr marL="0" indent="0">
              <a:buNone/>
            </a:pPr>
            <a:r>
              <a:rPr lang="en-GB" u="sng" dirty="0"/>
              <a:t>Competitive tendering</a:t>
            </a:r>
            <a:r>
              <a:rPr lang="en-GB" dirty="0"/>
              <a:t>: </a:t>
            </a:r>
          </a:p>
          <a:p>
            <a:r>
              <a:rPr lang="en-GB" sz="2800" dirty="0"/>
              <a:t>Our ambition is to put out as much competitively as possible, bigger shift  - moving back to the pre-COVID position</a:t>
            </a:r>
          </a:p>
          <a:p>
            <a:r>
              <a:rPr lang="en-GB" sz="2800" dirty="0"/>
              <a:t>designing tenders to support our new sectoral </a:t>
            </a:r>
            <a:r>
              <a:rPr lang="en-GB" sz="2800" dirty="0" err="1"/>
              <a:t>progs</a:t>
            </a:r>
            <a:r>
              <a:rPr lang="en-GB" sz="2800" dirty="0"/>
              <a:t>, with aim for funding to commence in 2023-24:</a:t>
            </a:r>
          </a:p>
          <a:p>
            <a:pPr lvl="1"/>
            <a:r>
              <a:rPr lang="en-GB" dirty="0"/>
              <a:t>Health (2 strands: large funding stream focused on NCDs; </a:t>
            </a:r>
            <a:r>
              <a:rPr lang="en-GB"/>
              <a:t>ongoing support for NHS </a:t>
            </a:r>
            <a:r>
              <a:rPr lang="en-GB" dirty="0"/>
              <a:t>global citizenship)</a:t>
            </a:r>
          </a:p>
          <a:p>
            <a:pPr lvl="1"/>
            <a:r>
              <a:rPr lang="en-GB" dirty="0"/>
              <a:t>Education</a:t>
            </a:r>
          </a:p>
          <a:p>
            <a:pPr lvl="1"/>
            <a:r>
              <a:rPr lang="en-GB" dirty="0"/>
              <a:t>Equalities – Women &amp; Girls Empowerment Fund</a:t>
            </a:r>
          </a:p>
          <a:p>
            <a:pPr lvl="1"/>
            <a:r>
              <a:rPr lang="en-GB" dirty="0"/>
              <a:t>Global Citizenship Fund for small CSOs</a:t>
            </a:r>
          </a:p>
          <a:p>
            <a:pPr marL="0" indent="0">
              <a:buNone/>
            </a:pPr>
            <a:endParaRPr lang="en-GB" dirty="0"/>
          </a:p>
        </p:txBody>
      </p:sp>
    </p:spTree>
    <p:extLst>
      <p:ext uri="{BB962C8B-B14F-4D97-AF65-F5344CB8AC3E}">
        <p14:creationId xmlns:p14="http://schemas.microsoft.com/office/powerpoint/2010/main" val="1387710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n-GB" b="1" dirty="0"/>
              <a:t>Next steps - IDF</a:t>
            </a:r>
          </a:p>
        </p:txBody>
      </p:sp>
      <p:sp>
        <p:nvSpPr>
          <p:cNvPr id="3" name="Content Placeholder 2"/>
          <p:cNvSpPr>
            <a:spLocks noGrp="1"/>
          </p:cNvSpPr>
          <p:nvPr>
            <p:ph idx="1"/>
          </p:nvPr>
        </p:nvSpPr>
        <p:spPr>
          <a:xfrm>
            <a:off x="179512" y="764704"/>
            <a:ext cx="8784975" cy="4813771"/>
          </a:xfrm>
        </p:spPr>
        <p:txBody>
          <a:bodyPr/>
          <a:lstStyle/>
          <a:p>
            <a:pPr marL="0" indent="0">
              <a:buNone/>
            </a:pPr>
            <a:r>
              <a:rPr lang="en-GB" sz="2800" u="sng" dirty="0"/>
              <a:t>Non-competitive tendering</a:t>
            </a:r>
            <a:r>
              <a:rPr lang="en-GB" sz="2800" dirty="0"/>
              <a:t>: smaller, includes: </a:t>
            </a:r>
          </a:p>
          <a:p>
            <a:r>
              <a:rPr lang="en-GB" sz="2400" b="1" dirty="0"/>
              <a:t>Police</a:t>
            </a:r>
            <a:r>
              <a:rPr lang="en-GB" sz="2400" dirty="0"/>
              <a:t> </a:t>
            </a:r>
            <a:r>
              <a:rPr lang="en-GB" sz="2400" b="1" dirty="0"/>
              <a:t>Scotland</a:t>
            </a:r>
            <a:r>
              <a:rPr lang="en-GB" sz="2400" dirty="0"/>
              <a:t> partnership with the </a:t>
            </a:r>
            <a:r>
              <a:rPr lang="en-GB" sz="2400" b="1" dirty="0"/>
              <a:t>Malawian and Zambian Police Services</a:t>
            </a:r>
            <a:r>
              <a:rPr lang="en-GB" sz="2400" dirty="0"/>
              <a:t> – peer-peer programme focused on Protection of Vulnerable Groups, to support a wider range of marginalised groups such as women, children, those with disabilities, LGBTI and people with albinism;</a:t>
            </a:r>
          </a:p>
          <a:p>
            <a:r>
              <a:rPr lang="en-GB" sz="2400" b="1" dirty="0"/>
              <a:t>Kamuzu University of Health Sciences (KUHeS) Malawi</a:t>
            </a:r>
            <a:r>
              <a:rPr lang="en-GB" sz="2400" dirty="0"/>
              <a:t>: having listened to the views of the Government of Malawi, annual funding of up to £500k pa has been offered to KUHeS, with no need to bid and compete. KUHeS currently exploring potential of south-south partnerships with Zambian universities on key areas of mutual interest.</a:t>
            </a:r>
          </a:p>
          <a:p>
            <a:r>
              <a:rPr lang="en-GB" sz="2400" b="1" dirty="0"/>
              <a:t>African Lakes Company</a:t>
            </a:r>
            <a:r>
              <a:rPr lang="en-GB" sz="2400" dirty="0"/>
              <a:t>: for our ongoing support for</a:t>
            </a:r>
            <a:r>
              <a:rPr lang="en-GB" sz="2400" b="1" dirty="0"/>
              <a:t> </a:t>
            </a:r>
            <a:r>
              <a:rPr lang="en-GB" sz="2400" dirty="0"/>
              <a:t>commercial investment in our partner countries.</a:t>
            </a:r>
          </a:p>
          <a:p>
            <a:endParaRPr lang="en-GB" sz="2400" dirty="0"/>
          </a:p>
          <a:p>
            <a:endParaRPr lang="en-GB" dirty="0"/>
          </a:p>
          <a:p>
            <a:endParaRPr lang="en-GB" dirty="0"/>
          </a:p>
        </p:txBody>
      </p:sp>
    </p:spTree>
    <p:extLst>
      <p:ext uri="{BB962C8B-B14F-4D97-AF65-F5344CB8AC3E}">
        <p14:creationId xmlns:p14="http://schemas.microsoft.com/office/powerpoint/2010/main" val="1468311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964488" cy="720080"/>
          </a:xfrm>
        </p:spPr>
        <p:txBody>
          <a:bodyPr/>
          <a:lstStyle/>
          <a:p>
            <a:pPr marL="57150" indent="0">
              <a:buNone/>
            </a:pPr>
            <a:r>
              <a:rPr lang="en-GB" sz="3600" b="1" dirty="0"/>
              <a:t>Climate Justice Fund (CJF):</a:t>
            </a:r>
          </a:p>
        </p:txBody>
      </p:sp>
      <p:sp>
        <p:nvSpPr>
          <p:cNvPr id="3" name="Content Placeholder 2"/>
          <p:cNvSpPr>
            <a:spLocks noGrp="1"/>
          </p:cNvSpPr>
          <p:nvPr>
            <p:ph idx="1"/>
          </p:nvPr>
        </p:nvSpPr>
        <p:spPr>
          <a:xfrm>
            <a:off x="107504" y="836712"/>
            <a:ext cx="8928992" cy="6120680"/>
          </a:xfrm>
        </p:spPr>
        <p:txBody>
          <a:bodyPr/>
          <a:lstStyle/>
          <a:p>
            <a:pPr lvl="0"/>
            <a:r>
              <a:rPr lang="en-GB" sz="2200" dirty="0"/>
              <a:t>Our CJF is distinct from, and </a:t>
            </a:r>
            <a:r>
              <a:rPr lang="en-GB" sz="2200" u="sng" dirty="0"/>
              <a:t>additional to</a:t>
            </a:r>
            <a:r>
              <a:rPr lang="en-GB" sz="2200" dirty="0"/>
              <a:t>, our International Development Fund: acknowledges Scotland’s commitment to international climate finance &amp; recognition of its common but differentiated responsibilities in addressing global impacts of climate change. </a:t>
            </a:r>
          </a:p>
          <a:p>
            <a:pPr lvl="0"/>
            <a:r>
              <a:rPr lang="en-GB" sz="2200" dirty="0"/>
              <a:t>Following an indep evaluation [2021] and feedback from communities and stakeholders who have implemented or have been supported by CJF first-hand we’ve set a future approach for action on climate justice.</a:t>
            </a:r>
          </a:p>
          <a:p>
            <a:pPr lvl="0"/>
            <a:r>
              <a:rPr lang="en-GB" sz="2200" dirty="0"/>
              <a:t>This approach will incorporate three pillars of distributive, procedural and transformative climate justice - and recognises the goal of climate justice is that the benefits of sustainable global development are shared equitably through a people centred, human rights approach, and ensures the impacts of climate change do not disproportionately impact those who have done the least to contribute to it.</a:t>
            </a:r>
          </a:p>
          <a:p>
            <a:pPr marL="0" lvl="0" indent="0">
              <a:buNone/>
            </a:pPr>
            <a:endParaRPr lang="en-GB" sz="2000" dirty="0"/>
          </a:p>
          <a:p>
            <a:pPr marL="0" lvl="0" indent="0">
              <a:buNone/>
            </a:pPr>
            <a:endParaRPr lang="en-GB" sz="2400" dirty="0"/>
          </a:p>
          <a:p>
            <a:endParaRPr lang="en-GB" b="1" i="1" dirty="0">
              <a:solidFill>
                <a:schemeClr val="accent6"/>
              </a:solidFill>
            </a:endParaRPr>
          </a:p>
          <a:p>
            <a:endParaRPr lang="en-GB" dirty="0"/>
          </a:p>
        </p:txBody>
      </p:sp>
    </p:spTree>
    <p:extLst>
      <p:ext uri="{BB962C8B-B14F-4D97-AF65-F5344CB8AC3E}">
        <p14:creationId xmlns:p14="http://schemas.microsoft.com/office/powerpoint/2010/main" val="969627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n-GB" b="1" dirty="0"/>
              <a:t>Next steps - CJF</a:t>
            </a:r>
          </a:p>
        </p:txBody>
      </p:sp>
      <p:sp>
        <p:nvSpPr>
          <p:cNvPr id="3" name="Content Placeholder 2"/>
          <p:cNvSpPr>
            <a:spLocks noGrp="1"/>
          </p:cNvSpPr>
          <p:nvPr>
            <p:ph idx="1"/>
          </p:nvPr>
        </p:nvSpPr>
        <p:spPr>
          <a:xfrm>
            <a:off x="179512" y="764704"/>
            <a:ext cx="8784975" cy="4813771"/>
          </a:xfrm>
        </p:spPr>
        <p:txBody>
          <a:bodyPr/>
          <a:lstStyle/>
          <a:p>
            <a:pPr marL="0" indent="0">
              <a:buNone/>
            </a:pPr>
            <a:r>
              <a:rPr lang="en-GB" sz="2800" b="1" dirty="0"/>
              <a:t>Climate Just Communities</a:t>
            </a:r>
            <a:r>
              <a:rPr lang="en-GB" sz="2800" dirty="0"/>
              <a:t>: tendering out:</a:t>
            </a:r>
          </a:p>
          <a:p>
            <a:r>
              <a:rPr lang="en-GB" sz="2400" dirty="0"/>
              <a:t>£</a:t>
            </a:r>
            <a:r>
              <a:rPr lang="en-GB" sz="2400" dirty="0" err="1"/>
              <a:t>24M</a:t>
            </a:r>
            <a:r>
              <a:rPr lang="en-GB" sz="2400" dirty="0"/>
              <a:t> programme split between three contracts (1 in Malawi, 1 in Rwanda &amp; 1 in Zambia) each at max of £8M over 4 yrs. </a:t>
            </a:r>
          </a:p>
          <a:p>
            <a:r>
              <a:rPr lang="en-GB" sz="2400" b="1" dirty="0"/>
              <a:t>Climate Just Communities Programme tender </a:t>
            </a:r>
            <a:r>
              <a:rPr lang="en-GB" sz="2400" dirty="0"/>
              <a:t>now live </a:t>
            </a:r>
            <a:r>
              <a:rPr lang="en-GB" sz="2400" b="1" dirty="0">
                <a:solidFill>
                  <a:srgbClr val="FF0000"/>
                </a:solidFill>
              </a:rPr>
              <a:t>(closing date 18/11/22) </a:t>
            </a:r>
          </a:p>
          <a:p>
            <a:r>
              <a:rPr lang="en-GB" sz="2400" dirty="0"/>
              <a:t>Prog takes a participatory approach to working with communities to develop and deliver a series of climate change interventions and incorporates the climate justice principles and findings from the evaluation to deliver long-term and sustainable outcomes. </a:t>
            </a:r>
          </a:p>
          <a:p>
            <a:pPr marL="0" indent="0">
              <a:buNone/>
            </a:pPr>
            <a:r>
              <a:rPr lang="en-GB" sz="2400" b="1" dirty="0"/>
              <a:t>Climate Justice Toolkit</a:t>
            </a:r>
            <a:r>
              <a:rPr lang="en-GB" sz="2400" dirty="0"/>
              <a:t>: tendering out:</a:t>
            </a:r>
          </a:p>
          <a:p>
            <a:r>
              <a:rPr lang="en-GB" sz="2400" dirty="0"/>
              <a:t>£100K. Meeting an ask from stakeholders at COP26 and from the evaluation to provide a one stop location for resources to support delivering climate justice.</a:t>
            </a:r>
          </a:p>
          <a:p>
            <a:endParaRPr lang="en-GB" dirty="0"/>
          </a:p>
          <a:p>
            <a:endParaRPr lang="en-GB" dirty="0"/>
          </a:p>
        </p:txBody>
      </p:sp>
    </p:spTree>
    <p:extLst>
      <p:ext uri="{BB962C8B-B14F-4D97-AF65-F5344CB8AC3E}">
        <p14:creationId xmlns:p14="http://schemas.microsoft.com/office/powerpoint/2010/main" val="2227169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92896"/>
            <a:ext cx="8254382" cy="1440160"/>
          </a:xfrm>
        </p:spPr>
        <p:txBody>
          <a:bodyPr/>
          <a:lstStyle/>
          <a:p>
            <a:r>
              <a:rPr lang="en-GB" b="1" u="sng" dirty="0">
                <a:solidFill>
                  <a:schemeClr val="tx1"/>
                </a:solidFill>
              </a:rPr>
              <a:t>Thank you!</a:t>
            </a:r>
            <a:br>
              <a:rPr lang="en-GB" b="1" u="sng" dirty="0">
                <a:solidFill>
                  <a:schemeClr val="tx1"/>
                </a:solidFill>
              </a:rPr>
            </a:br>
            <a:br>
              <a:rPr lang="en-GB" b="1" u="sng" dirty="0">
                <a:solidFill>
                  <a:schemeClr val="accent2"/>
                </a:solidFill>
              </a:rPr>
            </a:br>
            <a:br>
              <a:rPr lang="en-GB" b="1" u="sng" dirty="0">
                <a:solidFill>
                  <a:schemeClr val="accent2"/>
                </a:solidFill>
              </a:rPr>
            </a:br>
            <a:br>
              <a:rPr lang="en-GB" b="1" u="sng" dirty="0">
                <a:solidFill>
                  <a:schemeClr val="accent2"/>
                </a:solidFill>
              </a:rPr>
            </a:br>
            <a:br>
              <a:rPr lang="en-GB" b="1" u="sng" dirty="0">
                <a:solidFill>
                  <a:schemeClr val="accent2"/>
                </a:solidFill>
              </a:rPr>
            </a:br>
            <a:br>
              <a:rPr lang="en-GB" b="1" u="sng" dirty="0">
                <a:solidFill>
                  <a:schemeClr val="accent2"/>
                </a:solidFill>
              </a:rPr>
            </a:br>
            <a:r>
              <a:rPr lang="en-GB" sz="2800" b="1" u="sng" dirty="0">
                <a:solidFill>
                  <a:schemeClr val="tx1"/>
                </a:solidFill>
              </a:rPr>
              <a:t>Scottish Govt International Development Team</a:t>
            </a:r>
            <a:br>
              <a:rPr lang="en-GB" sz="2000" b="1" u="sng" dirty="0">
                <a:solidFill>
                  <a:schemeClr val="tx1"/>
                </a:solidFill>
              </a:rPr>
            </a:br>
            <a:r>
              <a:rPr lang="en-GB" sz="4800" b="1" dirty="0">
                <a:solidFill>
                  <a:schemeClr val="accent2"/>
                </a:solidFill>
              </a:rPr>
              <a:t> T.  </a:t>
            </a:r>
            <a:r>
              <a:rPr lang="en-GB" sz="4800" dirty="0">
                <a:solidFill>
                  <a:schemeClr val="accent2"/>
                </a:solidFill>
              </a:rPr>
              <a:t>@</a:t>
            </a:r>
            <a:r>
              <a:rPr lang="en-GB" sz="4800" dirty="0" err="1">
                <a:solidFill>
                  <a:schemeClr val="accent2"/>
                </a:solidFill>
              </a:rPr>
              <a:t>scotgovID</a:t>
            </a:r>
            <a:br>
              <a:rPr lang="en-GB" sz="4800" dirty="0">
                <a:solidFill>
                  <a:schemeClr val="accent2"/>
                </a:solidFill>
              </a:rPr>
            </a:br>
            <a:r>
              <a:rPr lang="en-GB" sz="2800" dirty="0">
                <a:solidFill>
                  <a:schemeClr val="bg1"/>
                </a:solidFill>
              </a:rPr>
              <a:t>Website </a:t>
            </a:r>
            <a:r>
              <a:rPr lang="en-GB" sz="2800" dirty="0" err="1">
                <a:solidFill>
                  <a:schemeClr val="bg1"/>
                </a:solidFill>
              </a:rPr>
              <a:t>updates:</a:t>
            </a:r>
            <a:r>
              <a:rPr lang="en-GB" sz="2800" dirty="0" err="1">
                <a:hlinkClick r:id="rId2"/>
              </a:rPr>
              <a:t>International</a:t>
            </a:r>
            <a:r>
              <a:rPr lang="en-GB" sz="2800" dirty="0">
                <a:hlinkClick r:id="rId2"/>
              </a:rPr>
              <a:t> development - gov.scot (www.gov.scot)</a:t>
            </a:r>
            <a:br>
              <a:rPr lang="en-GB" sz="2800" u="sng" dirty="0">
                <a:solidFill>
                  <a:schemeClr val="bg1"/>
                </a:solidFill>
              </a:rPr>
            </a:br>
            <a:endParaRPr lang="en-GB" sz="2800" dirty="0">
              <a:solidFill>
                <a:schemeClr val="bg1"/>
              </a:solidFill>
            </a:endParaRPr>
          </a:p>
        </p:txBody>
      </p:sp>
      <p:pic>
        <p:nvPicPr>
          <p:cNvPr id="1026" name="Picture 2" descr="C:\Users\u200791\AppData\Local\Microsoft\Windows\Temporary Internet Files\Content.Outlook\9YAAQCEZ\IMG_584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3151" y="744597"/>
            <a:ext cx="2675136" cy="2675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7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648072"/>
          </a:xfrm>
        </p:spPr>
        <p:txBody>
          <a:bodyPr/>
          <a:lstStyle/>
          <a:p>
            <a:r>
              <a:rPr lang="en-GB" sz="3200" b="1" i="1" u="sng" dirty="0">
                <a:solidFill>
                  <a:schemeClr val="tx1"/>
                </a:solidFill>
              </a:rPr>
              <a:t>Background 2020/21: Review (</a:t>
            </a:r>
            <a:r>
              <a:rPr lang="en-GB" sz="3200" b="1" u="sng" dirty="0">
                <a:solidFill>
                  <a:schemeClr val="tx1"/>
                </a:solidFill>
              </a:rPr>
              <a:t>COVID/BLM)</a:t>
            </a:r>
            <a:endParaRPr lang="en-GB" sz="3200" dirty="0">
              <a:solidFill>
                <a:schemeClr val="tx1"/>
              </a:solidFill>
            </a:endParaRPr>
          </a:p>
        </p:txBody>
      </p:sp>
      <p:sp>
        <p:nvSpPr>
          <p:cNvPr id="3" name="Content Placeholder 2"/>
          <p:cNvSpPr>
            <a:spLocks noGrp="1"/>
          </p:cNvSpPr>
          <p:nvPr>
            <p:ph idx="1"/>
          </p:nvPr>
        </p:nvSpPr>
        <p:spPr>
          <a:xfrm>
            <a:off x="0" y="836712"/>
            <a:ext cx="8892480" cy="5688632"/>
          </a:xfrm>
        </p:spPr>
        <p:txBody>
          <a:bodyPr/>
          <a:lstStyle/>
          <a:p>
            <a:pPr lvl="0"/>
            <a:r>
              <a:rPr lang="en-GB" sz="2400" b="1" dirty="0"/>
              <a:t>Sept 2020 PfG</a:t>
            </a:r>
            <a:r>
              <a:rPr lang="en-GB" sz="2400" dirty="0"/>
              <a:t>: intent to review our approach to ID:</a:t>
            </a:r>
          </a:p>
          <a:p>
            <a:pPr lvl="1"/>
            <a:r>
              <a:rPr lang="en-GB" sz="2400" dirty="0"/>
              <a:t>ensure we focus our work on areas where we can make the biggest contribution and difference in our partner countries against the backdrop of new reality of COVID-19.</a:t>
            </a:r>
          </a:p>
          <a:p>
            <a:pPr lvl="1"/>
            <a:r>
              <a:rPr lang="en-GB" sz="2400" dirty="0"/>
              <a:t>respond to issues raised by the Black Lives Matter movement, its impact for ID. </a:t>
            </a:r>
          </a:p>
          <a:p>
            <a:pPr lvl="0"/>
            <a:r>
              <a:rPr lang="en-GB" sz="2400" b="1" dirty="0"/>
              <a:t>Sept-Jan</a:t>
            </a:r>
            <a:r>
              <a:rPr lang="en-GB" sz="2400" dirty="0"/>
              <a:t>: Review period: </a:t>
            </a:r>
          </a:p>
          <a:p>
            <a:pPr lvl="1"/>
            <a:r>
              <a:rPr lang="en-GB" sz="2400" dirty="0"/>
              <a:t>engaging direct with partner countries on thematic priorities for post-COVID recovery</a:t>
            </a:r>
          </a:p>
          <a:p>
            <a:pPr lvl="1"/>
            <a:r>
              <a:rPr lang="en-GB" sz="2400" dirty="0"/>
              <a:t>Engaging in Scotland on our draft Principles</a:t>
            </a:r>
          </a:p>
          <a:p>
            <a:r>
              <a:rPr lang="en-GB" sz="2800" b="1" dirty="0"/>
              <a:t>March 2021: Minister made written statement to Parliament setting out the outcomes of the Review – how we would implement it. </a:t>
            </a:r>
          </a:p>
        </p:txBody>
      </p:sp>
    </p:spTree>
    <p:extLst>
      <p:ext uri="{BB962C8B-B14F-4D97-AF65-F5344CB8AC3E}">
        <p14:creationId xmlns:p14="http://schemas.microsoft.com/office/powerpoint/2010/main" val="104551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274638"/>
            <a:ext cx="9036495" cy="778098"/>
          </a:xfrm>
        </p:spPr>
        <p:txBody>
          <a:bodyPr/>
          <a:lstStyle/>
          <a:p>
            <a:r>
              <a:rPr lang="en-GB" sz="3600" b="1" dirty="0">
                <a:solidFill>
                  <a:schemeClr val="tx1"/>
                </a:solidFill>
              </a:rPr>
              <a:t>Background: 4 Key Changes</a:t>
            </a:r>
            <a:endParaRPr lang="en-GB" sz="3600" dirty="0">
              <a:solidFill>
                <a:schemeClr val="tx1"/>
              </a:solidFill>
            </a:endParaRPr>
          </a:p>
        </p:txBody>
      </p:sp>
      <p:sp>
        <p:nvSpPr>
          <p:cNvPr id="3" name="Content Placeholder 2"/>
          <p:cNvSpPr>
            <a:spLocks noGrp="1"/>
          </p:cNvSpPr>
          <p:nvPr>
            <p:ph idx="1"/>
          </p:nvPr>
        </p:nvSpPr>
        <p:spPr>
          <a:xfrm>
            <a:off x="107505" y="1196752"/>
            <a:ext cx="8568184" cy="4381723"/>
          </a:xfrm>
        </p:spPr>
        <p:txBody>
          <a:bodyPr/>
          <a:lstStyle/>
          <a:p>
            <a:pPr marL="457200" lvl="0" indent="-457200">
              <a:buFont typeface="+mj-lt"/>
              <a:buAutoNum type="arabicPeriod"/>
            </a:pPr>
            <a:r>
              <a:rPr lang="en-GB" sz="2400" b="1" dirty="0"/>
              <a:t>Build Back Fairer and Stronger</a:t>
            </a:r>
            <a:r>
              <a:rPr lang="en-GB" sz="2400" dirty="0"/>
              <a:t>: restructure funding streams: Sustainable Economic Recovery; Institutional Resilience; and Equalities Programme;</a:t>
            </a:r>
          </a:p>
          <a:p>
            <a:pPr marL="514350" indent="-514350">
              <a:buFont typeface="+mj-lt"/>
              <a:buAutoNum type="arabicPeriod" startAt="2"/>
            </a:pPr>
            <a:r>
              <a:rPr lang="en-GB" sz="2400" b="1" dirty="0"/>
              <a:t>New Global South Panel </a:t>
            </a:r>
            <a:r>
              <a:rPr lang="en-GB" sz="2400" dirty="0"/>
              <a:t>– establish panel of ‘experts by experience’, help us ensure global south voices continue to be heard beyond the Review to drive and support further positive change.</a:t>
            </a:r>
          </a:p>
          <a:p>
            <a:pPr marL="514350" indent="-514350">
              <a:buFont typeface="+mj-lt"/>
              <a:buAutoNum type="arabicPeriod" startAt="2"/>
            </a:pPr>
            <a:r>
              <a:rPr lang="en-GB" sz="2400" b="1" dirty="0"/>
              <a:t>Updating our Funding Criteria </a:t>
            </a:r>
            <a:r>
              <a:rPr lang="en-GB" sz="2400" dirty="0"/>
              <a:t>– enable more partner-country based organisations to apply direct for funding, </a:t>
            </a:r>
          </a:p>
          <a:p>
            <a:pPr marL="514350" indent="-514350">
              <a:buFont typeface="+mj-lt"/>
              <a:buAutoNum type="arabicPeriod" startAt="2"/>
            </a:pPr>
            <a:r>
              <a:rPr lang="en-GB" sz="2400" b="1" dirty="0"/>
              <a:t>Focusing our Offer </a:t>
            </a:r>
            <a:r>
              <a:rPr lang="en-GB" sz="2400" dirty="0"/>
              <a:t>– ensure a focused approach that best matches needs and asks – thematic refocusing.</a:t>
            </a:r>
          </a:p>
          <a:p>
            <a:pPr lvl="1"/>
            <a:endParaRPr lang="en-GB" sz="2400" dirty="0">
              <a:solidFill>
                <a:schemeClr val="accent2"/>
              </a:solidFill>
            </a:endParaRPr>
          </a:p>
          <a:p>
            <a:pPr lvl="0"/>
            <a:endParaRPr lang="en-GB" dirty="0"/>
          </a:p>
        </p:txBody>
      </p:sp>
    </p:spTree>
    <p:extLst>
      <p:ext uri="{BB962C8B-B14F-4D97-AF65-F5344CB8AC3E}">
        <p14:creationId xmlns:p14="http://schemas.microsoft.com/office/powerpoint/2010/main" val="159169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640959" cy="5256584"/>
          </a:xfrm>
        </p:spPr>
        <p:txBody>
          <a:bodyPr/>
          <a:lstStyle/>
          <a:p>
            <a:pPr lvl="0"/>
            <a:endParaRPr lang="en-GB" sz="2400" dirty="0"/>
          </a:p>
          <a:p>
            <a:pPr marL="0" indent="0" algn="ctr">
              <a:buNone/>
            </a:pPr>
            <a:r>
              <a:rPr lang="en-GB" sz="4000" b="1" i="1" dirty="0"/>
              <a:t>IMPLEMENTING OUR ID REVIEW</a:t>
            </a:r>
          </a:p>
          <a:p>
            <a:pPr marL="0" indent="0" algn="ctr">
              <a:buNone/>
            </a:pPr>
            <a:endParaRPr lang="en-GB" sz="4000" b="1" i="1" dirty="0"/>
          </a:p>
          <a:p>
            <a:pPr marL="0" indent="0" algn="ctr">
              <a:buNone/>
            </a:pPr>
            <a:r>
              <a:rPr lang="en-GB" sz="4000" b="1" i="1" dirty="0"/>
              <a:t>NEW PROGRAMMING for 2023+</a:t>
            </a:r>
          </a:p>
          <a:p>
            <a:pPr marL="0" indent="0" algn="ctr">
              <a:buNone/>
            </a:pPr>
            <a:endParaRPr lang="en-GB" sz="4000" b="1" i="1" dirty="0"/>
          </a:p>
          <a:p>
            <a:endParaRPr lang="en-GB" dirty="0"/>
          </a:p>
        </p:txBody>
      </p:sp>
    </p:spTree>
    <p:extLst>
      <p:ext uri="{BB962C8B-B14F-4D97-AF65-F5344CB8AC3E}">
        <p14:creationId xmlns:p14="http://schemas.microsoft.com/office/powerpoint/2010/main" val="421135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Purpose</a:t>
            </a:r>
          </a:p>
        </p:txBody>
      </p:sp>
      <p:sp>
        <p:nvSpPr>
          <p:cNvPr id="3" name="Content Placeholder 2"/>
          <p:cNvSpPr>
            <a:spLocks noGrp="1"/>
          </p:cNvSpPr>
          <p:nvPr>
            <p:ph idx="1"/>
          </p:nvPr>
        </p:nvSpPr>
        <p:spPr/>
        <p:txBody>
          <a:bodyPr/>
          <a:lstStyle/>
          <a:p>
            <a:r>
              <a:rPr lang="en-GB" dirty="0"/>
              <a:t>Spend</a:t>
            </a:r>
          </a:p>
          <a:p>
            <a:r>
              <a:rPr lang="en-GB" dirty="0"/>
              <a:t>Geographic focus</a:t>
            </a:r>
          </a:p>
          <a:p>
            <a:r>
              <a:rPr lang="en-GB" dirty="0"/>
              <a:t>Spend focus</a:t>
            </a:r>
          </a:p>
          <a:p>
            <a:r>
              <a:rPr lang="en-GB" dirty="0"/>
              <a:t>Approach and portfolio considerations</a:t>
            </a:r>
          </a:p>
          <a:p>
            <a:r>
              <a:rPr lang="en-GB" dirty="0"/>
              <a:t>Thematic focus</a:t>
            </a:r>
          </a:p>
          <a:p>
            <a:r>
              <a:rPr lang="en-GB" dirty="0"/>
              <a:t>Next steps – what to expect next from us</a:t>
            </a:r>
          </a:p>
          <a:p>
            <a:pPr marL="0" indent="0">
              <a:buNone/>
            </a:pPr>
            <a:endParaRPr lang="en-GB" dirty="0"/>
          </a:p>
        </p:txBody>
      </p:sp>
    </p:spTree>
    <p:extLst>
      <p:ext uri="{BB962C8B-B14F-4D97-AF65-F5344CB8AC3E}">
        <p14:creationId xmlns:p14="http://schemas.microsoft.com/office/powerpoint/2010/main" val="145298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Scotland’s ID budget is growing and this creates opportunities</a:t>
            </a:r>
          </a:p>
        </p:txBody>
      </p:sp>
      <p:sp>
        <p:nvSpPr>
          <p:cNvPr id="3" name="Content Placeholder 2"/>
          <p:cNvSpPr>
            <a:spLocks noGrp="1"/>
          </p:cNvSpPr>
          <p:nvPr>
            <p:ph idx="1"/>
          </p:nvPr>
        </p:nvSpPr>
        <p:spPr/>
        <p:txBody>
          <a:bodyPr/>
          <a:lstStyle/>
          <a:p>
            <a:pPr lvl="0"/>
            <a:r>
              <a:rPr lang="en-GB" sz="2400" b="1" dirty="0"/>
              <a:t>Trajectory of</a:t>
            </a:r>
            <a:r>
              <a:rPr lang="en-GB" sz="2400" dirty="0"/>
              <a:t> </a:t>
            </a:r>
            <a:r>
              <a:rPr lang="en-GB" sz="2400" b="1" dirty="0"/>
              <a:t>increasing development funding – incrementally growing our support</a:t>
            </a:r>
            <a:r>
              <a:rPr lang="en-GB" sz="2400" dirty="0"/>
              <a:t>: </a:t>
            </a:r>
          </a:p>
          <a:p>
            <a:pPr lvl="1"/>
            <a:r>
              <a:rPr lang="en-GB" sz="2400" dirty="0"/>
              <a:t>commitment to start to in</a:t>
            </a:r>
            <a:r>
              <a:rPr lang="en-GB" sz="2400" b="1" dirty="0"/>
              <a:t>crease the International Development Fund from £10m to £</a:t>
            </a:r>
            <a:r>
              <a:rPr lang="en-GB" sz="2400" b="1" dirty="0" err="1"/>
              <a:t>15m</a:t>
            </a:r>
            <a:r>
              <a:rPr lang="en-GB" sz="2400" b="1" dirty="0"/>
              <a:t> </a:t>
            </a:r>
            <a:r>
              <a:rPr lang="en-GB" sz="2400" dirty="0"/>
              <a:t>in this Parliament). </a:t>
            </a:r>
          </a:p>
          <a:p>
            <a:pPr lvl="1"/>
            <a:r>
              <a:rPr lang="en-GB" sz="2400" b="1" dirty="0"/>
              <a:t>Climate Justice Fund also increasing (trebling</a:t>
            </a:r>
            <a:r>
              <a:rPr lang="en-GB" sz="2400" dirty="0"/>
              <a:t>, to £</a:t>
            </a:r>
            <a:r>
              <a:rPr lang="en-GB" sz="2400" dirty="0" err="1"/>
              <a:t>36m</a:t>
            </a:r>
            <a:r>
              <a:rPr lang="en-GB" sz="2400" dirty="0"/>
              <a:t> across the Parliament).</a:t>
            </a:r>
          </a:p>
          <a:p>
            <a:r>
              <a:rPr lang="en-GB" sz="2800" dirty="0"/>
              <a:t>While very small compared to bilateral donors, if focused appropriately can have transformative impact. </a:t>
            </a:r>
          </a:p>
          <a:p>
            <a:pPr marL="0" indent="0">
              <a:buNone/>
            </a:pPr>
            <a:endParaRPr lang="en-GB" dirty="0"/>
          </a:p>
        </p:txBody>
      </p:sp>
    </p:spTree>
    <p:extLst>
      <p:ext uri="{BB962C8B-B14F-4D97-AF65-F5344CB8AC3E}">
        <p14:creationId xmlns:p14="http://schemas.microsoft.com/office/powerpoint/2010/main" val="357108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980728"/>
          </a:xfrm>
        </p:spPr>
        <p:txBody>
          <a:bodyPr/>
          <a:lstStyle/>
          <a:p>
            <a:r>
              <a:rPr lang="en-GB" u="sng" dirty="0"/>
              <a:t>Geographic focus</a:t>
            </a:r>
            <a:r>
              <a:rPr lang="en-GB" dirty="0"/>
              <a:t>: stays the same</a:t>
            </a:r>
          </a:p>
        </p:txBody>
      </p:sp>
      <p:sp>
        <p:nvSpPr>
          <p:cNvPr id="3" name="Content Placeholder 2"/>
          <p:cNvSpPr>
            <a:spLocks noGrp="1"/>
          </p:cNvSpPr>
          <p:nvPr>
            <p:ph idx="1"/>
          </p:nvPr>
        </p:nvSpPr>
        <p:spPr>
          <a:xfrm>
            <a:off x="323529" y="980728"/>
            <a:ext cx="8568952" cy="4597747"/>
          </a:xfrm>
        </p:spPr>
        <p:txBody>
          <a:bodyPr/>
          <a:lstStyle/>
          <a:p>
            <a:pPr lvl="0"/>
            <a:r>
              <a:rPr lang="en-GB" dirty="0"/>
              <a:t>SG remains committed to our existing partner countries, in line with our 2016 Strategy. Therefore:</a:t>
            </a:r>
          </a:p>
          <a:p>
            <a:pPr lvl="1"/>
            <a:r>
              <a:rPr lang="en-GB" b="1" dirty="0"/>
              <a:t>Malawi, Zambia and Rwanda will continue to form our sub-Saharan African project base</a:t>
            </a:r>
            <a:r>
              <a:rPr lang="en-GB" dirty="0"/>
              <a:t>, </a:t>
            </a:r>
          </a:p>
          <a:p>
            <a:pPr lvl="1"/>
            <a:r>
              <a:rPr lang="en-GB" dirty="0"/>
              <a:t>enabling the fostering of learning across borders by all involved and support for south-south cooperation and knowledge sharing.</a:t>
            </a:r>
          </a:p>
          <a:p>
            <a:r>
              <a:rPr lang="en-GB" sz="2800" dirty="0"/>
              <a:t>[Pakistan – Education focus, plus a multi-country humanitarian approach (provided via our Humanitarian Emergency Fund)</a:t>
            </a:r>
          </a:p>
          <a:p>
            <a:pPr lvl="0"/>
            <a:endParaRPr lang="en-GB" sz="2800" dirty="0"/>
          </a:p>
          <a:p>
            <a:pPr marL="0" indent="0">
              <a:buNone/>
            </a:pPr>
            <a:endParaRPr lang="en-GB" dirty="0"/>
          </a:p>
        </p:txBody>
      </p:sp>
    </p:spTree>
    <p:extLst>
      <p:ext uri="{BB962C8B-B14F-4D97-AF65-F5344CB8AC3E}">
        <p14:creationId xmlns:p14="http://schemas.microsoft.com/office/powerpoint/2010/main" val="259268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GB" u="sng" dirty="0"/>
              <a:t>Approach/Ethos</a:t>
            </a:r>
          </a:p>
        </p:txBody>
      </p:sp>
      <p:sp>
        <p:nvSpPr>
          <p:cNvPr id="3" name="Content Placeholder 2"/>
          <p:cNvSpPr>
            <a:spLocks noGrp="1"/>
          </p:cNvSpPr>
          <p:nvPr>
            <p:ph idx="1"/>
          </p:nvPr>
        </p:nvSpPr>
        <p:spPr>
          <a:xfrm>
            <a:off x="323529" y="908720"/>
            <a:ext cx="8352160" cy="5040560"/>
          </a:xfrm>
        </p:spPr>
        <p:txBody>
          <a:bodyPr/>
          <a:lstStyle/>
          <a:p>
            <a:r>
              <a:rPr lang="en-GB" sz="2800" dirty="0"/>
              <a:t>As both an objective, and as a mainstreamed priority in all spending, we will:</a:t>
            </a:r>
          </a:p>
          <a:p>
            <a:pPr marL="971550" lvl="1" indent="-514350">
              <a:buFont typeface="+mj-lt"/>
              <a:buAutoNum type="arabicPeriod"/>
            </a:pPr>
            <a:r>
              <a:rPr lang="en-GB" dirty="0"/>
              <a:t>Ensure </a:t>
            </a:r>
            <a:r>
              <a:rPr lang="en-GB" b="1" dirty="0"/>
              <a:t>feminist approach </a:t>
            </a:r>
            <a:r>
              <a:rPr lang="en-GB" dirty="0"/>
              <a:t>is mainstreamed in spending </a:t>
            </a:r>
            <a:endParaRPr lang="en-GB" dirty="0">
              <a:solidFill>
                <a:srgbClr val="FF0000"/>
              </a:solidFill>
            </a:endParaRPr>
          </a:p>
          <a:p>
            <a:pPr marL="971550" lvl="1" indent="-514350">
              <a:buFont typeface="+mj-lt"/>
              <a:buAutoNum type="arabicPeriod"/>
            </a:pPr>
            <a:r>
              <a:rPr lang="en-GB" dirty="0"/>
              <a:t>Mainstream </a:t>
            </a:r>
            <a:r>
              <a:rPr lang="en-GB" b="1" dirty="0"/>
              <a:t>climate justice </a:t>
            </a:r>
            <a:r>
              <a:rPr lang="en-GB" dirty="0"/>
              <a:t>considerations </a:t>
            </a:r>
            <a:endParaRPr lang="en-GB" dirty="0">
              <a:solidFill>
                <a:srgbClr val="FF0000"/>
              </a:solidFill>
            </a:endParaRPr>
          </a:p>
          <a:p>
            <a:pPr marL="971550" lvl="1" indent="-514350">
              <a:buFont typeface="+mj-lt"/>
              <a:buAutoNum type="arabicPeriod"/>
            </a:pPr>
            <a:r>
              <a:rPr lang="en-GB" dirty="0"/>
              <a:t>Take a </a:t>
            </a:r>
            <a:r>
              <a:rPr lang="en-GB" b="1" dirty="0"/>
              <a:t>decolonised/BLM lens </a:t>
            </a:r>
            <a:r>
              <a:rPr lang="en-GB" dirty="0"/>
              <a:t>on our investments in supporting to </a:t>
            </a:r>
            <a:r>
              <a:rPr lang="en-GB" b="1" dirty="0"/>
              <a:t>shift power South</a:t>
            </a:r>
            <a:endParaRPr lang="en-GB" b="1" i="1" dirty="0"/>
          </a:p>
          <a:p>
            <a:pPr marL="971550" lvl="1" indent="-514350">
              <a:buFont typeface="+mj-lt"/>
              <a:buAutoNum type="arabicPeriod"/>
            </a:pPr>
            <a:r>
              <a:rPr lang="en-GB" dirty="0"/>
              <a:t>Align with our </a:t>
            </a:r>
            <a:r>
              <a:rPr lang="en-GB" b="1" dirty="0"/>
              <a:t>International Development Principles</a:t>
            </a:r>
            <a:r>
              <a:rPr lang="en-GB" dirty="0"/>
              <a:t> (from our 2021 Review)</a:t>
            </a:r>
          </a:p>
        </p:txBody>
      </p:sp>
    </p:spTree>
    <p:extLst>
      <p:ext uri="{BB962C8B-B14F-4D97-AF65-F5344CB8AC3E}">
        <p14:creationId xmlns:p14="http://schemas.microsoft.com/office/powerpoint/2010/main" val="2022171326"/>
      </p:ext>
    </p:extLst>
  </p:cSld>
  <p:clrMapOvr>
    <a:masterClrMapping/>
  </p:clrMapOvr>
</p:sld>
</file>

<file path=ppt/theme/theme1.xml><?xml version="1.0" encoding="utf-8"?>
<a:theme xmlns:a="http://schemas.openxmlformats.org/drawingml/2006/main" name="SG - Gaelic - Internal Pag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A40844874</value>
    </field>
    <field name="Objective-Title">
      <value order="0">International Development ID slides - programming for 2023+ to implement the ID Review - JK slides for Stakeholders Sept 2022</value>
    </field>
    <field name="Objective-Description">
      <value order="0"/>
    </field>
    <field name="Objective-CreationStamp">
      <value order="0">2022-10-05T10:27:47Z</value>
    </field>
    <field name="Objective-IsApproved">
      <value order="0">false</value>
    </field>
    <field name="Objective-IsPublished">
      <value order="0">false</value>
    </field>
    <field name="Objective-DatePublished">
      <value order="0"/>
    </field>
    <field name="Objective-ModificationStamp">
      <value order="0">2022-12-15T11:24:43Z</value>
    </field>
    <field name="Objective-Owner">
      <value order="0">Keating, Joanna JE (U200791)</value>
    </field>
    <field name="Objective-Path">
      <value order="0">Objective Global Folder:SG File Plan:International affairs and defence:International development and aid:General:Advice and policy: International development and aid - general:International Development: 2020 COVID Review - Implementation: Advice and Policy: 2021-2026</value>
    </field>
    <field name="Objective-Parent">
      <value order="0">International Development: 2020 COVID Review - Implementation: Advice and Policy: 2021-2026</value>
    </field>
    <field name="Objective-State">
      <value order="0">Being Drafted</value>
    </field>
    <field name="Objective-VersionId">
      <value order="0">vA62162070</value>
    </field>
    <field name="Objective-Version">
      <value order="0">0.9</value>
    </field>
    <field name="Objective-VersionNumber">
      <value order="0">9</value>
    </field>
    <field name="Objective-VersionComment">
      <value order="0"/>
    </field>
    <field name="Objective-FileNumber">
      <value order="0">POL/36313</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3CDEFF26B41FC4EBE047BA539D8A916" ma:contentTypeVersion="12" ma:contentTypeDescription="Create a new document." ma:contentTypeScope="" ma:versionID="1c6937def3ce9509ab47a2903ca1139b">
  <xsd:schema xmlns:xsd="http://www.w3.org/2001/XMLSchema" xmlns:xs="http://www.w3.org/2001/XMLSchema" xmlns:p="http://schemas.microsoft.com/office/2006/metadata/properties" xmlns:ns3="b975cf0e-a5f5-4f76-a7fd-397964997e33" xmlns:ns4="04c2ad2a-64ee-43bb-8057-bcc149cdce45" targetNamespace="http://schemas.microsoft.com/office/2006/metadata/properties" ma:root="true" ma:fieldsID="e9d125df1a5ead9f63b6b04c5f4308e8" ns3:_="" ns4:_="">
    <xsd:import namespace="b975cf0e-a5f5-4f76-a7fd-397964997e33"/>
    <xsd:import namespace="04c2ad2a-64ee-43bb-8057-bcc149cdce4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5cf0e-a5f5-4f76-a7fd-397964997e3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c2ad2a-64ee-43bb-8057-bcc149cdce4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18CDCFEC-C107-4848-8B9F-A923B1AC079D}">
  <ds:schemaRefs>
    <ds:schemaRef ds:uri="http://schemas.microsoft.com/sharepoint/v3/contenttype/forms"/>
  </ds:schemaRefs>
</ds:datastoreItem>
</file>

<file path=customXml/itemProps3.xml><?xml version="1.0" encoding="utf-8"?>
<ds:datastoreItem xmlns:ds="http://schemas.openxmlformats.org/officeDocument/2006/customXml" ds:itemID="{FE214A46-2A74-498F-84A1-1EF7E1C1F286}">
  <ds:schemaRefs>
    <ds:schemaRef ds:uri="http://schemas.microsoft.com/office/2006/metadata/properties"/>
    <ds:schemaRef ds:uri="http://purl.org/dc/elements/1.1/"/>
    <ds:schemaRef ds:uri="b975cf0e-a5f5-4f76-a7fd-397964997e33"/>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04c2ad2a-64ee-43bb-8057-bcc149cdce45"/>
    <ds:schemaRef ds:uri="http://purl.org/dc/dcmitype/"/>
  </ds:schemaRefs>
</ds:datastoreItem>
</file>

<file path=customXml/itemProps4.xml><?xml version="1.0" encoding="utf-8"?>
<ds:datastoreItem xmlns:ds="http://schemas.openxmlformats.org/officeDocument/2006/customXml" ds:itemID="{F66FA8AC-D97A-40F8-B1A4-52DA996DD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75cf0e-a5f5-4f76-a7fd-397964997e33"/>
    <ds:schemaRef ds:uri="04c2ad2a-64ee-43bb-8057-bcc149cdce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SG - Gaelic - Internal Page</Template>
  <TotalTime>0</TotalTime>
  <Words>2290</Words>
  <Application>Microsoft Office PowerPoint</Application>
  <PresentationFormat>On-screen Show (4:3)</PresentationFormat>
  <Paragraphs>178</Paragraphs>
  <Slides>26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Symbol</vt:lpstr>
      <vt:lpstr>SG - Gaelic - Internal Page</vt:lpstr>
      <vt:lpstr>Custom Design</vt:lpstr>
      <vt:lpstr> </vt:lpstr>
      <vt:lpstr>PowerPoint Presentation</vt:lpstr>
      <vt:lpstr>Background 2020/21: Review (COVID/BLM)</vt:lpstr>
      <vt:lpstr>Background: 4 Key Changes</vt:lpstr>
      <vt:lpstr>PowerPoint Presentation</vt:lpstr>
      <vt:lpstr>Purpose</vt:lpstr>
      <vt:lpstr>Scotland’s ID budget is growing and this creates opportunities</vt:lpstr>
      <vt:lpstr>Geographic focus: stays the same</vt:lpstr>
      <vt:lpstr>Approach/Ethos</vt:lpstr>
      <vt:lpstr>Our Approach – 1, FFP</vt:lpstr>
      <vt:lpstr>Our Approach – FFP (ID)</vt:lpstr>
      <vt:lpstr>Our Approach – FFP (ID contd)</vt:lpstr>
      <vt:lpstr>Our Approach – 3, shifting power</vt:lpstr>
      <vt:lpstr>Our Approach – 3, shifting power</vt:lpstr>
      <vt:lpstr>Our Approach: 4, new SG ID Principles</vt:lpstr>
      <vt:lpstr>Funding Approach: our partner Countries are looking for focus in our spend</vt:lpstr>
      <vt:lpstr>Focus on sectors allows for more strategic design and better implementation </vt:lpstr>
      <vt:lpstr>Programming directions: sectoral focus</vt:lpstr>
      <vt:lpstr>Contd/ sectoral focus (programming)</vt:lpstr>
      <vt:lpstr>Contd/ sectoral focus (programming)</vt:lpstr>
      <vt:lpstr>Policy linked to programming</vt:lpstr>
      <vt:lpstr>Next steps - IDF</vt:lpstr>
      <vt:lpstr>Next steps - IDF</vt:lpstr>
      <vt:lpstr>Climate Justice Fund (CJF):</vt:lpstr>
      <vt:lpstr>Next steps - CJF</vt:lpstr>
      <vt:lpstr>Thank you!      Scottish Govt International Development Team  T.  @scotgovID Website updates:International development - gov.scot (www.gov.scot)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Development Team welcomes you to our…  Information Day: Grant Management</dc:title>
  <dc:creator>U418928</dc:creator>
  <cp:lastModifiedBy>Louise Davies</cp:lastModifiedBy>
  <cp:revision>232</cp:revision>
  <cp:lastPrinted>2017-03-22T20:05:07Z</cp:lastPrinted>
  <dcterms:created xsi:type="dcterms:W3CDTF">2014-07-10T14:07:12Z</dcterms:created>
  <dcterms:modified xsi:type="dcterms:W3CDTF">2022-12-19T09:04:07Z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A40844874</vt:lpwstr>
  </property>
  <property fmtid="{D5CDD505-2E9C-101B-9397-08002B2CF9AE}" pid="4" name="Objective-Title">
    <vt:lpwstr>International Development ID slides - programming for 2023+ to implement the ID Review - JK slides for Stakeholders Sept 2022</vt:lpwstr>
  </property>
  <property fmtid="{D5CDD505-2E9C-101B-9397-08002B2CF9AE}" pid="5" name="Objective-Comment">
    <vt:lpwstr/>
  </property>
  <property fmtid="{D5CDD505-2E9C-101B-9397-08002B2CF9AE}" pid="6" name="Objective-CreationStamp">
    <vt:filetime>2022-10-05T10:27:47Z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2022-12-15T11:24:43Z</vt:filetime>
  </property>
  <property fmtid="{D5CDD505-2E9C-101B-9397-08002B2CF9AE}" pid="11" name="Objective-Owner">
    <vt:lpwstr>Keating, Joanna JE (U200791)</vt:lpwstr>
  </property>
  <property fmtid="{D5CDD505-2E9C-101B-9397-08002B2CF9AE}" pid="12" name="Objective-Path">
    <vt:lpwstr>Objective Global Folder:SG File Plan:International affairs and defence:International development and aid:General:Advice and policy: International development and aid - general:International Development: 2020 COVID Review - Implementation: Advice and Policy: 2021-2026</vt:lpwstr>
  </property>
  <property fmtid="{D5CDD505-2E9C-101B-9397-08002B2CF9AE}" pid="13" name="Objective-Parent">
    <vt:lpwstr>International Development: 2020 COVID Review - Implementation: Advice and Policy: 2021-2026</vt:lpwstr>
  </property>
  <property fmtid="{D5CDD505-2E9C-101B-9397-08002B2CF9AE}" pid="14" name="Objective-State">
    <vt:lpwstr>Being Drafted</vt:lpwstr>
  </property>
  <property fmtid="{D5CDD505-2E9C-101B-9397-08002B2CF9AE}" pid="15" name="Objective-Version">
    <vt:lpwstr>0.9</vt:lpwstr>
  </property>
  <property fmtid="{D5CDD505-2E9C-101B-9397-08002B2CF9AE}" pid="16" name="Objective-VersionNumber">
    <vt:r8>9</vt:r8>
  </property>
  <property fmtid="{D5CDD505-2E9C-101B-9397-08002B2CF9AE}" pid="17" name="Objective-VersionComment">
    <vt:lpwstr/>
  </property>
  <property fmtid="{D5CDD505-2E9C-101B-9397-08002B2CF9AE}" pid="18" name="Objective-FileNumber">
    <vt:lpwstr>POL/36313</vt:lpwstr>
  </property>
  <property fmtid="{D5CDD505-2E9C-101B-9397-08002B2CF9AE}" pid="19" name="Objective-Classification">
    <vt:lpwstr>OFFICIAL</vt:lpwstr>
  </property>
  <property fmtid="{D5CDD505-2E9C-101B-9397-08002B2CF9AE}" pid="20" name="Objective-Caveats">
    <vt:lpwstr>Caveat for access to SG Fileplan</vt:lpwstr>
  </property>
  <property fmtid="{D5CDD505-2E9C-101B-9397-08002B2CF9AE}" pid="21" name="Objective-Date of Original [system]">
    <vt:lpwstr/>
  </property>
  <property fmtid="{D5CDD505-2E9C-101B-9397-08002B2CF9AE}" pid="22" name="Objective-Date Received [system]">
    <vt:lpwstr/>
  </property>
  <property fmtid="{D5CDD505-2E9C-101B-9397-08002B2CF9AE}" pid="23" name="Objective-SG Web Publication - Category [system]">
    <vt:lpwstr/>
  </property>
  <property fmtid="{D5CDD505-2E9C-101B-9397-08002B2CF9AE}" pid="24" name="Objective-SG Web Publication - Category 2 Classification [system]">
    <vt:lpwstr/>
  </property>
  <property fmtid="{D5CDD505-2E9C-101B-9397-08002B2CF9AE}" pid="25" name="Objective-Description">
    <vt:lpwstr/>
  </property>
  <property fmtid="{D5CDD505-2E9C-101B-9397-08002B2CF9AE}" pid="26" name="Objective-VersionId">
    <vt:lpwstr>vA62162070</vt:lpwstr>
  </property>
  <property fmtid="{D5CDD505-2E9C-101B-9397-08002B2CF9AE}" pid="27" name="Objective-Date of Original">
    <vt:lpwstr/>
  </property>
  <property fmtid="{D5CDD505-2E9C-101B-9397-08002B2CF9AE}" pid="28" name="Objective-Date Received">
    <vt:lpwstr/>
  </property>
  <property fmtid="{D5CDD505-2E9C-101B-9397-08002B2CF9AE}" pid="29" name="Objective-SG Web Publication - Category">
    <vt:lpwstr/>
  </property>
  <property fmtid="{D5CDD505-2E9C-101B-9397-08002B2CF9AE}" pid="30" name="Objective-SG Web Publication - Category 2 Classification">
    <vt:lpwstr/>
  </property>
  <property fmtid="{D5CDD505-2E9C-101B-9397-08002B2CF9AE}" pid="31" name="Objective-Connect Creator">
    <vt:lpwstr/>
  </property>
  <property fmtid="{D5CDD505-2E9C-101B-9397-08002B2CF9AE}" pid="32" name="Objective-Required Redaction">
    <vt:lpwstr/>
  </property>
  <property fmtid="{D5CDD505-2E9C-101B-9397-08002B2CF9AE}" pid="33" name="ContentTypeId">
    <vt:lpwstr>0x01010053CDEFF26B41FC4EBE047BA539D8A916</vt:lpwstr>
  </property>
</Properties>
</file>